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6" r:id="rId2"/>
    <p:sldMasterId id="2147483708" r:id="rId3"/>
  </p:sldMasterIdLst>
  <p:notesMasterIdLst>
    <p:notesMasterId r:id="rId28"/>
  </p:notesMasterIdLst>
  <p:handoutMasterIdLst>
    <p:handoutMasterId r:id="rId29"/>
  </p:handoutMasterIdLst>
  <p:sldIdLst>
    <p:sldId id="558" r:id="rId4"/>
    <p:sldId id="609" r:id="rId5"/>
    <p:sldId id="614" r:id="rId6"/>
    <p:sldId id="615" r:id="rId7"/>
    <p:sldId id="594" r:id="rId8"/>
    <p:sldId id="616" r:id="rId9"/>
    <p:sldId id="619" r:id="rId10"/>
    <p:sldId id="617" r:id="rId11"/>
    <p:sldId id="618" r:id="rId12"/>
    <p:sldId id="620" r:id="rId13"/>
    <p:sldId id="621" r:id="rId14"/>
    <p:sldId id="622" r:id="rId15"/>
    <p:sldId id="623" r:id="rId16"/>
    <p:sldId id="624" r:id="rId17"/>
    <p:sldId id="625" r:id="rId18"/>
    <p:sldId id="626" r:id="rId19"/>
    <p:sldId id="627" r:id="rId20"/>
    <p:sldId id="628" r:id="rId21"/>
    <p:sldId id="629" r:id="rId22"/>
    <p:sldId id="631" r:id="rId23"/>
    <p:sldId id="635" r:id="rId24"/>
    <p:sldId id="632" r:id="rId25"/>
    <p:sldId id="633" r:id="rId26"/>
    <p:sldId id="560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2FB"/>
    <a:srgbClr val="87888A"/>
    <a:srgbClr val="009EE0"/>
    <a:srgbClr val="4BB180"/>
    <a:srgbClr val="A5C400"/>
    <a:srgbClr val="FCEB46"/>
    <a:srgbClr val="EE7F00"/>
    <a:srgbClr val="B00060"/>
    <a:srgbClr val="54378A"/>
    <a:srgbClr val="005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29" autoAdjust="0"/>
  </p:normalViewPr>
  <p:slideViewPr>
    <p:cSldViewPr>
      <p:cViewPr varScale="1">
        <p:scale>
          <a:sx n="114" d="100"/>
          <a:sy n="114" d="100"/>
        </p:scale>
        <p:origin x="36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17C64-3145-4B8D-A5FC-032105B54543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www.diakonie.cz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89871-9BA9-475F-A18E-26A25ACF4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6023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02A37-24C0-424D-9EC5-41DF2C01089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www.diakonie.cz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E2C11-6EC8-439A-8D44-1E65CC3EF7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7711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</a:rPr>
              <a:t>www.diakonie.cz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E2C11-6EC8-439A-8D44-1E65CC3EF7ED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3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55F5-92FD-4E66-8E91-599B7DD96A5F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257A-2FD8-4FFE-96ED-D11CD9153EB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03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D697-960C-46BB-B4C3-4AE73B50686C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8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6766-EED6-4FD6-AD4B-E46D43D211CC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4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55F5-92FD-4E66-8E91-599B7DD96A5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257A-2FD8-4FFE-96ED-D11CD9153EB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D7F7-4FA9-4E24-855D-278F948CE81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AA3-5751-45FF-BD91-C3F506D5D91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C8CF-B3B6-4A98-9642-31B08718ACAE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053-C87C-471B-B37C-9C8175D045C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3943-B31D-4E19-9164-23D4773F6B2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3813-3AB9-461C-ABF4-CE68F07ABA61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AD9A-EF31-469E-BA82-FEB23BB88F1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D7F7-4FA9-4E24-855D-278F948CE81D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2D4B-5C2E-4C54-A952-518E085C05D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www.diakonie.cz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D697-960C-46BB-B4C3-4AE73B50686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6766-EED6-4FD6-AD4B-E46D43D211C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55F5-92FD-4E66-8E91-599B7DD96A5F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257A-2FD8-4FFE-96ED-D11CD9153EB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2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D7F7-4FA9-4E24-855D-278F948CE81D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AA3-5751-45FF-BD91-C3F506D5D914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9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C8CF-B3B6-4A98-9642-31B08718ACAE}" type="datetime1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5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053-C87C-471B-B37C-9C8175D045C0}" type="datetime1">
              <a:rPr lang="cs-CZ" smtClean="0"/>
              <a:t>08.04.2022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2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3943-B31D-4E19-9164-23D4773F6B2B}" type="datetime1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2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3813-3AB9-461C-ABF4-CE68F07ABA61}" type="datetime1">
              <a:rPr lang="cs-CZ" smtClean="0"/>
              <a:t>08.04.2022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40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AA3-5751-45FF-BD91-C3F506D5D914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AD9A-EF31-469E-BA82-FEB23BB88F12}" type="datetime1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1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2D4B-5C2E-4C54-A952-518E085C05D7}" type="datetime1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6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D697-960C-46BB-B4C3-4AE73B50686C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9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6766-EED6-4FD6-AD4B-E46D43D211CC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6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C8CF-B3B6-4A98-9642-31B08718ACAE}" type="datetime1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9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053-C87C-471B-B37C-9C8175D045C0}" type="datetime1">
              <a:rPr lang="cs-CZ" smtClean="0"/>
              <a:t>08.04.2022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3943-B31D-4E19-9164-23D4773F6B2B}" type="datetime1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9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3813-3AB9-461C-ABF4-CE68F07ABA61}" type="datetime1">
              <a:rPr lang="cs-CZ" smtClean="0"/>
              <a:t>08.04.2022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AD9A-EF31-469E-BA82-FEB23BB88F12}" type="datetime1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2D4B-5C2E-4C54-A952-518E085C05D7}" type="datetime1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www.diakoniespolu.cz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8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5C5BB-DD4E-4C02-BA1B-50B69D48B1E6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/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7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5C5BB-DD4E-4C02-BA1B-50B69D48B1E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08.04.2022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www.diakoniespolu.cz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5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5C5BB-DD4E-4C02-BA1B-50B69D48B1E6}" type="datetime1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www.diakonie.cz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670D-B8BB-4B69-9C1D-032C1898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78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5157192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ADE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91544" y="1700808"/>
            <a:ext cx="8208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Centre of relief and development</a:t>
            </a:r>
          </a:p>
          <a:p>
            <a:pPr algn="ctr"/>
            <a:endParaRPr lang="en-GB" sz="5000" dirty="0">
              <a:solidFill>
                <a:prstClr val="white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Kristina Ambrožová, </a:t>
            </a:r>
            <a:r>
              <a:rPr lang="cs-CZ" sz="2800" dirty="0" err="1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Executive</a:t>
            </a:r>
            <a:r>
              <a:rPr lang="cs-CZ" sz="2800" dirty="0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D</a:t>
            </a:r>
            <a:r>
              <a:rPr lang="en-GB" sz="2800" dirty="0" err="1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irector</a:t>
            </a:r>
            <a:endParaRPr lang="en-GB" sz="2800" dirty="0">
              <a:solidFill>
                <a:prstClr val="white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18" y="5684947"/>
            <a:ext cx="2912364" cy="6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10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CE21E1BF-B73D-425C-ADC6-78C8C34BB11A}"/>
              </a:ext>
            </a:extLst>
          </p:cNvPr>
          <p:cNvSpPr txBox="1">
            <a:spLocks/>
          </p:cNvSpPr>
          <p:nvPr/>
        </p:nvSpPr>
        <p:spPr>
          <a:xfrm>
            <a:off x="80087" y="4943262"/>
            <a:ext cx="5655873" cy="11343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b="1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Ready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provide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humanitarian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support in Ivano-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Frankovsk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region</a:t>
            </a: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3074" name="Picture 2" descr="Může jít o obrázek 4 lidem , stojícím lidem a venkovnímu">
            <a:extLst>
              <a:ext uri="{FF2B5EF4-FFF2-40B4-BE49-F238E27FC236}">
                <a16:creationId xmlns:a16="http://schemas.microsoft.com/office/drawing/2014/main" id="{6A789EBC-1C64-45E5-8507-DD394FEF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" y="0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ůže jít o obrázek 2 lidem , stojícím lidem , autu a venkovnímu">
            <a:extLst>
              <a:ext uri="{FF2B5EF4-FFF2-40B4-BE49-F238E27FC236}">
                <a16:creationId xmlns:a16="http://schemas.microsoft.com/office/drawing/2014/main" id="{9D53CC44-3531-4ACA-B4D4-FDCCF26F9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67" y="1486277"/>
            <a:ext cx="6396203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4E7D474-E3AE-4DC2-9D7D-4A73368961A2}"/>
              </a:ext>
            </a:extLst>
          </p:cNvPr>
          <p:cNvSpPr txBox="1"/>
          <p:nvPr/>
        </p:nvSpPr>
        <p:spPr>
          <a:xfrm>
            <a:off x="6960096" y="26064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B0F0"/>
                </a:solidFill>
              </a:rPr>
              <a:t>House </a:t>
            </a:r>
            <a:r>
              <a:rPr lang="cs-CZ" sz="2800" b="1" dirty="0" err="1">
                <a:solidFill>
                  <a:srgbClr val="00B0F0"/>
                </a:solidFill>
              </a:rPr>
              <a:t>of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err="1">
                <a:solidFill>
                  <a:srgbClr val="00B0F0"/>
                </a:solidFill>
              </a:rPr>
              <a:t>Mercy</a:t>
            </a:r>
            <a:endParaRPr lang="cs-CZ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11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CE21E1BF-B73D-425C-ADC6-78C8C34BB11A}"/>
              </a:ext>
            </a:extLst>
          </p:cNvPr>
          <p:cNvSpPr txBox="1">
            <a:spLocks/>
          </p:cNvSpPr>
          <p:nvPr/>
        </p:nvSpPr>
        <p:spPr>
          <a:xfrm>
            <a:off x="10056440" y="1156609"/>
            <a:ext cx="2016224" cy="42976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Village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of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Andriivka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,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close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Kyiv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– </a:t>
            </a:r>
          </a:p>
          <a:p>
            <a:pPr marL="0" indent="0">
              <a:buNone/>
            </a:pP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completely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destroyed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,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shelter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for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homless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woman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destroyed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, 1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woman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died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, rest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is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being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evacuated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western part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of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Ukraine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4098" name="Picture 2" descr="На зображенні може бути: 2 людини, на відкритому повітрі та дерево">
            <a:extLst>
              <a:ext uri="{FF2B5EF4-FFF2-40B4-BE49-F238E27FC236}">
                <a16:creationId xmlns:a16="http://schemas.microsoft.com/office/drawing/2014/main" id="{181BC3BB-E3FD-4E5B-A494-103B8B3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6400" cy="54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12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CE21E1BF-B73D-425C-ADC6-78C8C34BB11A}"/>
              </a:ext>
            </a:extLst>
          </p:cNvPr>
          <p:cNvSpPr txBox="1">
            <a:spLocks/>
          </p:cNvSpPr>
          <p:nvPr/>
        </p:nvSpPr>
        <p:spPr>
          <a:xfrm>
            <a:off x="80087" y="4943262"/>
            <a:ext cx="5655873" cy="11343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b="1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E7D474-E3AE-4DC2-9D7D-4A73368961A2}"/>
              </a:ext>
            </a:extLst>
          </p:cNvPr>
          <p:cNvSpPr txBox="1"/>
          <p:nvPr/>
        </p:nvSpPr>
        <p:spPr>
          <a:xfrm>
            <a:off x="7464152" y="242161"/>
            <a:ext cx="34563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rgbClr val="00B0F0"/>
                </a:solidFill>
              </a:rPr>
              <a:t>Blago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err="1">
                <a:solidFill>
                  <a:srgbClr val="00B0F0"/>
                </a:solidFill>
              </a:rPr>
              <a:t>Foundation</a:t>
            </a:r>
            <a:endParaRPr lang="cs-CZ" sz="2800" b="1" dirty="0">
              <a:solidFill>
                <a:srgbClr val="00B0F0"/>
              </a:solidFill>
            </a:endParaRPr>
          </a:p>
          <a:p>
            <a:endParaRPr lang="cs-CZ" sz="1600" b="1" dirty="0">
              <a:solidFill>
                <a:srgbClr val="00B0F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000" b="1" dirty="0" err="1">
                <a:solidFill>
                  <a:srgbClr val="00B0F0"/>
                </a:solidFill>
              </a:rPr>
              <a:t>Taking</a:t>
            </a:r>
            <a:r>
              <a:rPr lang="cs-CZ" sz="2000" b="1" dirty="0">
                <a:solidFill>
                  <a:srgbClr val="00B0F0"/>
                </a:solidFill>
              </a:rPr>
              <a:t> care </a:t>
            </a:r>
            <a:r>
              <a:rPr lang="cs-CZ" sz="2000" b="1" dirty="0" err="1">
                <a:solidFill>
                  <a:srgbClr val="00B0F0"/>
                </a:solidFill>
              </a:rPr>
              <a:t>of</a:t>
            </a:r>
            <a:r>
              <a:rPr lang="cs-CZ" sz="2000" b="1" dirty="0">
                <a:solidFill>
                  <a:srgbClr val="00B0F0"/>
                </a:solidFill>
              </a:rPr>
              <a:t> Roma minority in </a:t>
            </a:r>
            <a:r>
              <a:rPr lang="cs-CZ" sz="2000" b="1" dirty="0" err="1">
                <a:solidFill>
                  <a:srgbClr val="00B0F0"/>
                </a:solidFill>
              </a:rPr>
              <a:t>Transcarpatian</a:t>
            </a:r>
            <a:r>
              <a:rPr lang="cs-CZ" sz="2000" b="1" dirty="0">
                <a:solidFill>
                  <a:srgbClr val="00B0F0"/>
                </a:solidFill>
              </a:rPr>
              <a:t> Region</a:t>
            </a:r>
          </a:p>
          <a:p>
            <a:pPr marL="285750" indent="-285750">
              <a:buFontTx/>
              <a:buChar char="-"/>
            </a:pPr>
            <a:r>
              <a:rPr lang="cs-CZ" sz="2000" b="1" dirty="0" err="1">
                <a:solidFill>
                  <a:srgbClr val="00B0F0"/>
                </a:solidFill>
              </a:rPr>
              <a:t>Now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accommodating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around</a:t>
            </a:r>
            <a:r>
              <a:rPr lang="cs-CZ" sz="2000" b="1" dirty="0">
                <a:solidFill>
                  <a:srgbClr val="00B0F0"/>
                </a:solidFill>
              </a:rPr>
              <a:t> 150 IDP and </a:t>
            </a:r>
            <a:r>
              <a:rPr lang="cs-CZ" sz="2000" b="1" dirty="0" err="1">
                <a:solidFill>
                  <a:srgbClr val="00B0F0"/>
                </a:solidFill>
              </a:rPr>
              <a:t>refugees</a:t>
            </a:r>
            <a:endParaRPr lang="cs-CZ" sz="2000" b="1" dirty="0">
              <a:solidFill>
                <a:srgbClr val="00B0F0"/>
              </a:solidFill>
            </a:endParaRPr>
          </a:p>
          <a:p>
            <a:pPr marL="285750" indent="-285750">
              <a:buFontTx/>
              <a:buChar char="-"/>
            </a:pPr>
            <a:endParaRPr lang="cs-CZ" sz="2000" b="1" dirty="0">
              <a:solidFill>
                <a:srgbClr val="00B0F0"/>
              </a:solidFill>
            </a:endParaRPr>
          </a:p>
          <a:p>
            <a:endParaRPr lang="cs-CZ" sz="2800" b="1" dirty="0">
              <a:solidFill>
                <a:srgbClr val="00B0F0"/>
              </a:solidFill>
            </a:endParaRPr>
          </a:p>
          <a:p>
            <a:endParaRPr lang="cs-CZ" sz="2800" b="1" dirty="0">
              <a:solidFill>
                <a:srgbClr val="00B0F0"/>
              </a:solidFill>
            </a:endParaRPr>
          </a:p>
          <a:p>
            <a:endParaRPr lang="cs-CZ" sz="2800" b="1" dirty="0">
              <a:solidFill>
                <a:srgbClr val="00B0F0"/>
              </a:solidFill>
            </a:endParaRPr>
          </a:p>
          <a:p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16DA9C-7D9D-4FB5-A892-C590DC0E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96" y="2950726"/>
            <a:ext cx="4237062" cy="31919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D3BC583-3FFB-42AD-A29D-B0FDFB7D2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13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E7D474-E3AE-4DC2-9D7D-4A73368961A2}"/>
              </a:ext>
            </a:extLst>
          </p:cNvPr>
          <p:cNvSpPr txBox="1"/>
          <p:nvPr/>
        </p:nvSpPr>
        <p:spPr>
          <a:xfrm>
            <a:off x="6960096" y="26064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rgbClr val="00B0F0"/>
                </a:solidFill>
              </a:rPr>
              <a:t>Blago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err="1">
                <a:solidFill>
                  <a:srgbClr val="00B0F0"/>
                </a:solidFill>
              </a:rPr>
              <a:t>Fundation</a:t>
            </a:r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96619F4-876A-418C-B463-8DB5060D7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0" y="-19592"/>
            <a:ext cx="6710358" cy="50327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A26C187-8E24-4234-94E3-BF8F52585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996939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14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E7D474-E3AE-4DC2-9D7D-4A73368961A2}"/>
              </a:ext>
            </a:extLst>
          </p:cNvPr>
          <p:cNvSpPr txBox="1"/>
          <p:nvPr/>
        </p:nvSpPr>
        <p:spPr>
          <a:xfrm>
            <a:off x="6960096" y="26064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rgbClr val="00B0F0"/>
                </a:solidFill>
              </a:rPr>
              <a:t>Blago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err="1">
                <a:solidFill>
                  <a:srgbClr val="00B0F0"/>
                </a:solidFill>
              </a:rPr>
              <a:t>Fundation</a:t>
            </a:r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88C6DB6-4CCE-4E60-B533-05C4AA870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4"/>
            <a:ext cx="6577036" cy="49327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D57B8A-2152-4755-97E6-6248F06AB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08" y="850655"/>
            <a:ext cx="4010439" cy="534725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191344" y="5085183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B0F0"/>
                </a:solidFill>
              </a:rPr>
              <a:t>Material</a:t>
            </a:r>
            <a:r>
              <a:rPr lang="cs-CZ" sz="2000" b="1" dirty="0">
                <a:solidFill>
                  <a:srgbClr val="00B0F0"/>
                </a:solidFill>
              </a:rPr>
              <a:t> support </a:t>
            </a:r>
            <a:r>
              <a:rPr lang="cs-CZ" sz="2000" b="1" dirty="0" err="1">
                <a:solidFill>
                  <a:srgbClr val="00B0F0"/>
                </a:solidFill>
              </a:rPr>
              <a:t>from</a:t>
            </a:r>
            <a:r>
              <a:rPr lang="cs-CZ" sz="2000" b="1" dirty="0">
                <a:solidFill>
                  <a:srgbClr val="00B0F0"/>
                </a:solidFill>
              </a:rPr>
              <a:t> Diaconia ECCB and ECCB </a:t>
            </a:r>
            <a:r>
              <a:rPr lang="cs-CZ" sz="2000" b="1" dirty="0" err="1">
                <a:solidFill>
                  <a:srgbClr val="00B0F0"/>
                </a:solidFill>
              </a:rPr>
              <a:t>congregations</a:t>
            </a:r>
            <a:endParaRPr lang="cs-CZ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15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10272464" y="840769"/>
            <a:ext cx="145978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B0F0"/>
                </a:solidFill>
              </a:rPr>
              <a:t>Where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did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Ukrainian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refugees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flee</a:t>
            </a:r>
            <a:r>
              <a:rPr lang="cs-CZ" sz="2000" b="1" dirty="0">
                <a:solidFill>
                  <a:srgbClr val="00B0F0"/>
                </a:solidFill>
              </a:rPr>
              <a:t> to</a:t>
            </a:r>
          </a:p>
          <a:p>
            <a:endParaRPr lang="cs-CZ" sz="2000" b="1" dirty="0">
              <a:solidFill>
                <a:srgbClr val="00B0F0"/>
              </a:solidFill>
            </a:endParaRPr>
          </a:p>
          <a:p>
            <a:r>
              <a:rPr lang="cs-CZ" sz="2000" b="1" dirty="0" err="1">
                <a:solidFill>
                  <a:srgbClr val="00B0F0"/>
                </a:solidFill>
              </a:rPr>
              <a:t>Total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number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of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Ukrainians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fleeing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outside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of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Ukraine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according</a:t>
            </a:r>
            <a:r>
              <a:rPr lang="cs-CZ" sz="2000" b="1" dirty="0">
                <a:solidFill>
                  <a:srgbClr val="00B0F0"/>
                </a:solidFill>
              </a:rPr>
              <a:t> to UNHCR:</a:t>
            </a:r>
          </a:p>
          <a:p>
            <a:endParaRPr lang="cs-CZ" sz="2000" b="1" dirty="0">
              <a:solidFill>
                <a:srgbClr val="00B0F0"/>
              </a:solidFill>
            </a:endParaRPr>
          </a:p>
          <a:p>
            <a:pPr algn="l"/>
            <a:r>
              <a:rPr lang="cs-CZ" sz="2000" b="1" i="0" dirty="0">
                <a:solidFill>
                  <a:srgbClr val="00B0F0"/>
                </a:solidFill>
                <a:effectLst/>
                <a:latin typeface="Helvetica Neue"/>
              </a:rPr>
              <a:t>4,137,842</a:t>
            </a:r>
          </a:p>
          <a:p>
            <a:br>
              <a:rPr lang="cs-CZ" sz="2000" dirty="0"/>
            </a:br>
            <a:endParaRPr lang="cs-CZ" sz="2000" b="1" dirty="0">
              <a:solidFill>
                <a:srgbClr val="00B0F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5E6718B-7497-46E0-8AA5-82475A1B5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767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16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565966" y="777999"/>
            <a:ext cx="1116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B0F0"/>
                </a:solidFill>
              </a:rPr>
              <a:t>Where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did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Ukrainian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refugees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flee</a:t>
            </a:r>
            <a:r>
              <a:rPr lang="cs-CZ" sz="2000" b="1" dirty="0">
                <a:solidFill>
                  <a:srgbClr val="00B0F0"/>
                </a:solidFill>
              </a:rPr>
              <a:t> to – </a:t>
            </a:r>
            <a:r>
              <a:rPr lang="cs-CZ" sz="2000" b="1" dirty="0" err="1">
                <a:solidFill>
                  <a:srgbClr val="00B0F0"/>
                </a:solidFill>
              </a:rPr>
              <a:t>neighboring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err="1">
                <a:solidFill>
                  <a:srgbClr val="00B0F0"/>
                </a:solidFill>
              </a:rPr>
              <a:t>countries</a:t>
            </a:r>
            <a:endParaRPr lang="cs-CZ" sz="2000" b="1" dirty="0">
              <a:solidFill>
                <a:srgbClr val="00B0F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41F44E-CAC2-40E6-B8F0-1124E997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6" y="1484784"/>
            <a:ext cx="11060068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17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565966" y="777999"/>
            <a:ext cx="1116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F0"/>
                </a:solidFill>
              </a:rPr>
              <a:t>Refugees</a:t>
            </a:r>
            <a:r>
              <a:rPr lang="cs-CZ" sz="3200" b="1" dirty="0">
                <a:solidFill>
                  <a:srgbClr val="00B0F0"/>
                </a:solidFill>
              </a:rPr>
              <a:t> in </a:t>
            </a:r>
            <a:r>
              <a:rPr lang="cs-CZ" sz="3200" b="1" dirty="0" err="1">
                <a:solidFill>
                  <a:srgbClr val="00B0F0"/>
                </a:solidFill>
              </a:rPr>
              <a:t>the</a:t>
            </a:r>
            <a:r>
              <a:rPr lang="cs-CZ" sz="3200" b="1" dirty="0">
                <a:solidFill>
                  <a:srgbClr val="00B0F0"/>
                </a:solidFill>
              </a:rPr>
              <a:t> Czech Republic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8A618D-1800-4513-9FCA-7509E5DB2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9" y="2913537"/>
            <a:ext cx="7834290" cy="2848373"/>
          </a:xfrm>
          <a:prstGeom prst="rect">
            <a:avLst/>
          </a:prstGeom>
        </p:spPr>
      </p:pic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25933A47-F077-495E-95E2-20F037FA8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54323"/>
              </p:ext>
            </p:extLst>
          </p:nvPr>
        </p:nvGraphicFramePr>
        <p:xfrm>
          <a:off x="839416" y="4337723"/>
          <a:ext cx="70567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196">
                  <a:extLst>
                    <a:ext uri="{9D8B030D-6E8A-4147-A177-3AD203B41FA5}">
                      <a16:colId xmlns:a16="http://schemas.microsoft.com/office/drawing/2014/main" val="517093981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825288296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974654500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49212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Total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Men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Women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Children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7158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618C5FFB-8176-4A4D-8684-AFE89E939BD8}"/>
              </a:ext>
            </a:extLst>
          </p:cNvPr>
          <p:cNvSpPr txBox="1"/>
          <p:nvPr/>
        </p:nvSpPr>
        <p:spPr>
          <a:xfrm>
            <a:off x="565966" y="2060848"/>
            <a:ext cx="7834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Number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refugees</a:t>
            </a:r>
            <a:r>
              <a:rPr lang="cs-CZ" sz="2000" b="1" dirty="0"/>
              <a:t> </a:t>
            </a:r>
            <a:r>
              <a:rPr lang="cs-CZ" sz="2000" b="1" dirty="0" err="1"/>
              <a:t>registered</a:t>
            </a:r>
            <a:r>
              <a:rPr lang="cs-CZ" sz="2000" b="1" dirty="0"/>
              <a:t> in </a:t>
            </a:r>
            <a:r>
              <a:rPr lang="cs-CZ" sz="2000" b="1" dirty="0" err="1"/>
              <a:t>the</a:t>
            </a:r>
            <a:r>
              <a:rPr lang="cs-CZ" sz="2000" b="1" dirty="0"/>
              <a:t> Czech Republic in </a:t>
            </a:r>
            <a:r>
              <a:rPr lang="cs-CZ" sz="2000" b="1" dirty="0" err="1"/>
              <a:t>connection</a:t>
            </a:r>
            <a:r>
              <a:rPr lang="cs-CZ" sz="2000" b="1" dirty="0"/>
              <a:t> </a:t>
            </a:r>
            <a:r>
              <a:rPr lang="cs-CZ" sz="2000" b="1" dirty="0" err="1"/>
              <a:t>with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war</a:t>
            </a:r>
            <a:r>
              <a:rPr lang="cs-CZ" sz="2000" b="1" dirty="0"/>
              <a:t> in </a:t>
            </a:r>
            <a:r>
              <a:rPr lang="cs-CZ" sz="2000" b="1" dirty="0" err="1"/>
              <a:t>Ukraine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4436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18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813061" y="256292"/>
            <a:ext cx="1116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F0"/>
                </a:solidFill>
              </a:rPr>
              <a:t>Refugees</a:t>
            </a:r>
            <a:r>
              <a:rPr lang="cs-CZ" sz="3200" b="1" dirty="0">
                <a:solidFill>
                  <a:srgbClr val="00B0F0"/>
                </a:solidFill>
              </a:rPr>
              <a:t> in </a:t>
            </a:r>
            <a:r>
              <a:rPr lang="cs-CZ" sz="3200" b="1" dirty="0" err="1">
                <a:solidFill>
                  <a:srgbClr val="00B0F0"/>
                </a:solidFill>
              </a:rPr>
              <a:t>the</a:t>
            </a:r>
            <a:r>
              <a:rPr lang="cs-CZ" sz="3200" b="1" dirty="0">
                <a:solidFill>
                  <a:srgbClr val="00B0F0"/>
                </a:solidFill>
              </a:rPr>
              <a:t> Czech Republic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A83E043-D359-4B36-9D9E-BC6AA8BE0196}"/>
              </a:ext>
            </a:extLst>
          </p:cNvPr>
          <p:cNvSpPr txBox="1"/>
          <p:nvPr/>
        </p:nvSpPr>
        <p:spPr>
          <a:xfrm>
            <a:off x="695397" y="1241911"/>
            <a:ext cx="662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highlight>
                  <a:srgbClr val="E0F2FB"/>
                </a:highlight>
              </a:rPr>
              <a:t>Number</a:t>
            </a:r>
            <a:r>
              <a:rPr lang="cs-CZ" sz="2400" b="1" dirty="0">
                <a:highlight>
                  <a:srgbClr val="E0F2FB"/>
                </a:highlight>
              </a:rPr>
              <a:t> </a:t>
            </a:r>
            <a:r>
              <a:rPr lang="cs-CZ" sz="2400" b="1" dirty="0" err="1">
                <a:highlight>
                  <a:srgbClr val="E0F2FB"/>
                </a:highlight>
              </a:rPr>
              <a:t>of</a:t>
            </a:r>
            <a:r>
              <a:rPr lang="cs-CZ" sz="2400" b="1" dirty="0">
                <a:highlight>
                  <a:srgbClr val="E0F2FB"/>
                </a:highlight>
              </a:rPr>
              <a:t> </a:t>
            </a:r>
            <a:r>
              <a:rPr lang="cs-CZ" sz="2400" b="1" dirty="0" err="1">
                <a:highlight>
                  <a:srgbClr val="E0F2FB"/>
                </a:highlight>
              </a:rPr>
              <a:t>asylum</a:t>
            </a:r>
            <a:r>
              <a:rPr lang="cs-CZ" sz="2400" b="1" dirty="0">
                <a:highlight>
                  <a:srgbClr val="E0F2FB"/>
                </a:highlight>
              </a:rPr>
              <a:t> </a:t>
            </a:r>
            <a:r>
              <a:rPr lang="cs-CZ" sz="2400" b="1" dirty="0" err="1">
                <a:highlight>
                  <a:srgbClr val="E0F2FB"/>
                </a:highlight>
              </a:rPr>
              <a:t>requests</a:t>
            </a:r>
            <a:r>
              <a:rPr lang="cs-CZ" sz="2400" b="1" dirty="0">
                <a:highlight>
                  <a:srgbClr val="E0F2FB"/>
                </a:highlight>
              </a:rPr>
              <a:t> in </a:t>
            </a:r>
            <a:r>
              <a:rPr lang="cs-CZ" sz="2400" b="1" dirty="0" err="1">
                <a:highlight>
                  <a:srgbClr val="E0F2FB"/>
                </a:highlight>
              </a:rPr>
              <a:t>the</a:t>
            </a:r>
            <a:r>
              <a:rPr lang="cs-CZ" sz="2400" b="1" dirty="0">
                <a:highlight>
                  <a:srgbClr val="E0F2FB"/>
                </a:highlight>
              </a:rPr>
              <a:t> Czech Republic</a:t>
            </a:r>
          </a:p>
          <a:p>
            <a:endParaRPr lang="cs-CZ" sz="2400" b="1" dirty="0">
              <a:highlight>
                <a:srgbClr val="C0C0C0"/>
              </a:highlight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7F75BE9-11A4-4FF8-ABC4-6B748E581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8" y="1672162"/>
            <a:ext cx="6496957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19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813061" y="256292"/>
            <a:ext cx="1116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F0"/>
                </a:solidFill>
              </a:rPr>
              <a:t>Refugees</a:t>
            </a:r>
            <a:r>
              <a:rPr lang="cs-CZ" sz="3200" b="1" dirty="0">
                <a:solidFill>
                  <a:srgbClr val="00B0F0"/>
                </a:solidFill>
              </a:rPr>
              <a:t> in </a:t>
            </a:r>
            <a:r>
              <a:rPr lang="cs-CZ" sz="3200" b="1" dirty="0" err="1">
                <a:solidFill>
                  <a:srgbClr val="00B0F0"/>
                </a:solidFill>
              </a:rPr>
              <a:t>the</a:t>
            </a:r>
            <a:r>
              <a:rPr lang="cs-CZ" sz="3200" b="1" dirty="0">
                <a:solidFill>
                  <a:srgbClr val="00B0F0"/>
                </a:solidFill>
              </a:rPr>
              <a:t> Czech Republic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1177C6-33F7-4199-B1EC-43C0ACAB1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1" y="859867"/>
            <a:ext cx="6496957" cy="51346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C2DC47E-1A76-4959-A4AF-65D7BBE84182}"/>
              </a:ext>
            </a:extLst>
          </p:cNvPr>
          <p:cNvSpPr txBox="1"/>
          <p:nvPr/>
        </p:nvSpPr>
        <p:spPr>
          <a:xfrm>
            <a:off x="3575720" y="1583214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err="1">
                <a:highlight>
                  <a:srgbClr val="C0C0C0"/>
                </a:highlight>
              </a:rPr>
              <a:t>men</a:t>
            </a:r>
            <a:endParaRPr lang="cs-CZ" sz="1100" b="1" dirty="0">
              <a:highlight>
                <a:srgbClr val="C0C0C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D3B5409-34C2-4617-8C7C-94575B9D5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1211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A210FAB-442A-4A65-8F76-DD4EF6DB284B}"/>
              </a:ext>
            </a:extLst>
          </p:cNvPr>
          <p:cNvSpPr txBox="1"/>
          <p:nvPr/>
        </p:nvSpPr>
        <p:spPr>
          <a:xfrm>
            <a:off x="4223792" y="158321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err="1">
                <a:highlight>
                  <a:srgbClr val="C0C0C0"/>
                </a:highlight>
              </a:rPr>
              <a:t>women</a:t>
            </a:r>
            <a:endParaRPr lang="cs-CZ" sz="1100" b="1" dirty="0">
              <a:highlight>
                <a:srgbClr val="C0C0C0"/>
              </a:highlight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3AA0FAD-A4BD-491B-A309-77616C15B0AD}"/>
              </a:ext>
            </a:extLst>
          </p:cNvPr>
          <p:cNvSpPr txBox="1"/>
          <p:nvPr/>
        </p:nvSpPr>
        <p:spPr>
          <a:xfrm>
            <a:off x="983432" y="112265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highlight>
                  <a:srgbClr val="C0C0C0"/>
                </a:highlight>
              </a:rPr>
              <a:t>Ukrainian</a:t>
            </a:r>
            <a:r>
              <a:rPr lang="cs-CZ" sz="2000" b="1" dirty="0">
                <a:highlight>
                  <a:srgbClr val="C0C0C0"/>
                </a:highlight>
              </a:rPr>
              <a:t> </a:t>
            </a:r>
            <a:r>
              <a:rPr lang="cs-CZ" sz="2000" b="1" dirty="0" err="1">
                <a:highlight>
                  <a:srgbClr val="C0C0C0"/>
                </a:highlight>
              </a:rPr>
              <a:t>refugees</a:t>
            </a:r>
            <a:r>
              <a:rPr lang="cs-CZ" sz="2000" b="1" dirty="0">
                <a:highlight>
                  <a:srgbClr val="C0C0C0"/>
                </a:highlight>
              </a:rPr>
              <a:t> </a:t>
            </a:r>
            <a:r>
              <a:rPr lang="cs-CZ" sz="2000" b="1" dirty="0" err="1">
                <a:highlight>
                  <a:srgbClr val="C0C0C0"/>
                </a:highlight>
              </a:rPr>
              <a:t>according</a:t>
            </a:r>
            <a:r>
              <a:rPr lang="cs-CZ" sz="2000" b="1" dirty="0">
                <a:highlight>
                  <a:srgbClr val="C0C0C0"/>
                </a:highlight>
              </a:rPr>
              <a:t> to </a:t>
            </a:r>
            <a:r>
              <a:rPr lang="cs-CZ" sz="2000" b="1" dirty="0" err="1">
                <a:highlight>
                  <a:srgbClr val="C0C0C0"/>
                </a:highlight>
              </a:rPr>
              <a:t>age</a:t>
            </a:r>
            <a:endParaRPr lang="cs-CZ" sz="2000" b="1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18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2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11018" y="2405177"/>
            <a:ext cx="10976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Center of Relief and Development (CRD) is the global development and aid branch of Diaconia of the Evangelical Church of Czech Brethren (Diaconia ECCB). </a:t>
            </a:r>
            <a:endParaRPr lang="cs-CZ" sz="2200" b="1" dirty="0"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endParaRPr lang="cs-CZ" sz="2200" b="1" dirty="0"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r>
              <a:rPr lang="en-US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Diaconia ECCB has around </a:t>
            </a:r>
            <a:r>
              <a:rPr lang="cs-CZ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30</a:t>
            </a:r>
            <a:r>
              <a:rPr lang="en-US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 Centers in</a:t>
            </a:r>
            <a:r>
              <a:rPr lang="cs-CZ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cs-CZ" sz="2200" b="1" dirty="0" err="1">
                <a:latin typeface="HelveticaNeueLT Pro 55 Roman" panose="020B0604020202020204" pitchFamily="34" charset="-18"/>
                <a:cs typeface="Arial" panose="020B0604020202020204" pitchFamily="34" charset="0"/>
              </a:rPr>
              <a:t>the</a:t>
            </a:r>
            <a:r>
              <a:rPr lang="en-US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 Czech Republic </a:t>
            </a:r>
            <a:endParaRPr lang="cs-CZ" sz="2200" b="1" dirty="0"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endParaRPr lang="cs-CZ" sz="2200" b="1" dirty="0"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r>
              <a:rPr lang="en-US" sz="2200" b="1" dirty="0">
                <a:latin typeface="HelveticaNeueLT Pro 55 Roman" panose="020B0604020202020204" pitchFamily="34" charset="-18"/>
                <a:cs typeface="Arial" panose="020B0604020202020204" pitchFamily="34" charset="0"/>
              </a:rPr>
              <a:t>CRD was established in 2011 and since then it is based in Prague, Czech Republic.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9924" y="4049196"/>
            <a:ext cx="10958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rgbClr val="7F7F7F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7F7F7F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7F7F7F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A9D399-8E87-4AEB-8812-035B9EE65583}"/>
              </a:ext>
            </a:extLst>
          </p:cNvPr>
          <p:cNvSpPr txBox="1"/>
          <p:nvPr/>
        </p:nvSpPr>
        <p:spPr>
          <a:xfrm>
            <a:off x="539552" y="1052736"/>
            <a:ext cx="10957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Who</a:t>
            </a:r>
            <a:r>
              <a:rPr lang="cs-CZ" sz="5000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cs-CZ" sz="5000" dirty="0" err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we</a:t>
            </a:r>
            <a:r>
              <a:rPr lang="cs-CZ" sz="5000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are?</a:t>
            </a:r>
            <a:endParaRPr lang="cs-CZ" sz="5000" b="1" dirty="0">
              <a:solidFill>
                <a:srgbClr val="009EE0"/>
              </a:solidFill>
              <a:latin typeface="HelveticaNeueLT Pro 45 Lt" panose="020B0403020202020204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20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813061" y="256292"/>
            <a:ext cx="1116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F0"/>
                </a:solidFill>
              </a:rPr>
              <a:t>Diaconia ECCB and </a:t>
            </a:r>
            <a:r>
              <a:rPr lang="cs-CZ" sz="3200" b="1" dirty="0" err="1">
                <a:solidFill>
                  <a:srgbClr val="00B0F0"/>
                </a:solidFill>
              </a:rPr>
              <a:t>refugees</a:t>
            </a:r>
            <a:r>
              <a:rPr lang="cs-CZ" sz="3200" b="1" dirty="0">
                <a:solidFill>
                  <a:srgbClr val="00B0F0"/>
                </a:solidFill>
              </a:rPr>
              <a:t> coming to </a:t>
            </a:r>
            <a:r>
              <a:rPr lang="cs-CZ" sz="3200" b="1" dirty="0" err="1">
                <a:solidFill>
                  <a:srgbClr val="00B0F0"/>
                </a:solidFill>
              </a:rPr>
              <a:t>the</a:t>
            </a:r>
            <a:r>
              <a:rPr lang="cs-CZ" sz="3200" b="1" dirty="0">
                <a:solidFill>
                  <a:srgbClr val="00B0F0"/>
                </a:solidFill>
              </a:rPr>
              <a:t> Czech Republic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37DA32-2F00-4B76-A159-41E8FB413A8D}"/>
              </a:ext>
            </a:extLst>
          </p:cNvPr>
          <p:cNvSpPr txBox="1"/>
          <p:nvPr/>
        </p:nvSpPr>
        <p:spPr>
          <a:xfrm>
            <a:off x="813061" y="941698"/>
            <a:ext cx="10513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Diaconical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Centers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upscaling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their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social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services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        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Diaconical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Centers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accommodating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refugees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877851-E3FC-436A-91F0-CC5B38B13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64" y="1566196"/>
            <a:ext cx="7392437" cy="47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21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813061" y="256292"/>
            <a:ext cx="1116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F0"/>
                </a:solidFill>
              </a:rPr>
              <a:t>Diaconia ECCB and </a:t>
            </a:r>
            <a:r>
              <a:rPr lang="cs-CZ" sz="3200" b="1" dirty="0" err="1">
                <a:solidFill>
                  <a:srgbClr val="00B0F0"/>
                </a:solidFill>
              </a:rPr>
              <a:t>refugees</a:t>
            </a:r>
            <a:r>
              <a:rPr lang="cs-CZ" sz="3200" b="1" dirty="0">
                <a:solidFill>
                  <a:srgbClr val="00B0F0"/>
                </a:solidFill>
              </a:rPr>
              <a:t> coming to </a:t>
            </a:r>
            <a:r>
              <a:rPr lang="cs-CZ" sz="3200" b="1" dirty="0" err="1">
                <a:solidFill>
                  <a:srgbClr val="00B0F0"/>
                </a:solidFill>
              </a:rPr>
              <a:t>the</a:t>
            </a:r>
            <a:r>
              <a:rPr lang="cs-CZ" sz="3200" b="1" dirty="0">
                <a:solidFill>
                  <a:srgbClr val="00B0F0"/>
                </a:solidFill>
              </a:rPr>
              <a:t> Czech Republic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37DA32-2F00-4B76-A159-41E8FB413A8D}"/>
              </a:ext>
            </a:extLst>
          </p:cNvPr>
          <p:cNvSpPr txBox="1"/>
          <p:nvPr/>
        </p:nvSpPr>
        <p:spPr>
          <a:xfrm>
            <a:off x="8046127" y="1124744"/>
            <a:ext cx="32860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2400" b="1" dirty="0" err="1">
                <a:solidFill>
                  <a:srgbClr val="00B0F0"/>
                </a:solidFill>
              </a:rPr>
              <a:t>Children‘s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clubs</a:t>
            </a:r>
            <a:endParaRPr lang="cs-CZ" sz="2400" b="1" dirty="0">
              <a:solidFill>
                <a:srgbClr val="00B0F0"/>
              </a:solidFill>
            </a:endParaRPr>
          </a:p>
          <a:p>
            <a:endParaRPr lang="cs-CZ" sz="2400" b="1" dirty="0">
              <a:solidFill>
                <a:srgbClr val="00B0F0"/>
              </a:solidFill>
            </a:endParaRPr>
          </a:p>
          <a:p>
            <a:r>
              <a:rPr lang="cs-CZ" sz="2400" b="1" dirty="0">
                <a:solidFill>
                  <a:srgbClr val="00B0F0"/>
                </a:solidFill>
              </a:rPr>
              <a:t>SAS – </a:t>
            </a:r>
            <a:r>
              <a:rPr lang="cs-CZ" sz="2400" b="1" dirty="0" err="1">
                <a:solidFill>
                  <a:srgbClr val="00B0F0"/>
                </a:solidFill>
              </a:rPr>
              <a:t>Social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Activation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Service</a:t>
            </a:r>
            <a:endParaRPr lang="cs-CZ" sz="2400" b="1" dirty="0">
              <a:solidFill>
                <a:srgbClr val="00B0F0"/>
              </a:solidFill>
            </a:endParaRPr>
          </a:p>
          <a:p>
            <a:r>
              <a:rPr lang="cs-CZ" sz="2400" b="1" dirty="0" err="1">
                <a:solidFill>
                  <a:srgbClr val="00B0F0"/>
                </a:solidFill>
              </a:rPr>
              <a:t>for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families</a:t>
            </a:r>
            <a:endParaRPr lang="cs-CZ" sz="2400" b="1" dirty="0">
              <a:solidFill>
                <a:srgbClr val="00B0F0"/>
              </a:solidFill>
            </a:endParaRPr>
          </a:p>
          <a:p>
            <a:endParaRPr lang="cs-CZ" sz="2400" b="1" dirty="0">
              <a:solidFill>
                <a:srgbClr val="00B0F0"/>
              </a:solidFill>
            </a:endParaRPr>
          </a:p>
          <a:p>
            <a:r>
              <a:rPr lang="cs-CZ" sz="2400" b="1" dirty="0" err="1">
                <a:solidFill>
                  <a:srgbClr val="00B0F0"/>
                </a:solidFill>
              </a:rPr>
              <a:t>Low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treshold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youth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clubs</a:t>
            </a:r>
            <a:endParaRPr lang="cs-CZ" sz="2400" b="1" dirty="0">
              <a:solidFill>
                <a:srgbClr val="00B0F0"/>
              </a:solidFill>
            </a:endParaRPr>
          </a:p>
          <a:p>
            <a:endParaRPr lang="cs-CZ" sz="2400" b="1" dirty="0">
              <a:solidFill>
                <a:srgbClr val="00B0F0"/>
              </a:solidFill>
            </a:endParaRPr>
          </a:p>
          <a:p>
            <a:r>
              <a:rPr lang="cs-CZ" sz="2400" b="1" dirty="0">
                <a:solidFill>
                  <a:srgbClr val="00B0F0"/>
                </a:solidFill>
              </a:rPr>
              <a:t>Czech </a:t>
            </a:r>
            <a:r>
              <a:rPr lang="cs-CZ" sz="2400" b="1" dirty="0" err="1">
                <a:solidFill>
                  <a:srgbClr val="00B0F0"/>
                </a:solidFill>
              </a:rPr>
              <a:t>language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courses</a:t>
            </a:r>
            <a:endParaRPr lang="cs-CZ" sz="2400" b="1" dirty="0">
              <a:solidFill>
                <a:srgbClr val="00B0F0"/>
              </a:solidFill>
            </a:endParaRPr>
          </a:p>
          <a:p>
            <a:endParaRPr lang="cs-CZ" sz="2400" b="1" dirty="0">
              <a:solidFill>
                <a:srgbClr val="00B0F0"/>
              </a:solidFill>
            </a:endParaRPr>
          </a:p>
          <a:p>
            <a:r>
              <a:rPr lang="cs-CZ" sz="2400" b="1" dirty="0" err="1">
                <a:solidFill>
                  <a:srgbClr val="00B0F0"/>
                </a:solidFill>
              </a:rPr>
              <a:t>Summer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camps</a:t>
            </a:r>
            <a:endParaRPr lang="cs-CZ" sz="2400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Může jít o obrázek 3 lidem , dítěti , stojícím lidem a indoor">
            <a:extLst>
              <a:ext uri="{FF2B5EF4-FFF2-40B4-BE49-F238E27FC236}">
                <a16:creationId xmlns:a16="http://schemas.microsoft.com/office/drawing/2014/main" id="{319D7AF5-20A0-4CD0-BB5B-36B03186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3" y="1124744"/>
            <a:ext cx="6287077" cy="51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22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4F8EAB-D3FE-4BE9-8558-85015E26DBC0}"/>
              </a:ext>
            </a:extLst>
          </p:cNvPr>
          <p:cNvSpPr txBox="1"/>
          <p:nvPr/>
        </p:nvSpPr>
        <p:spPr>
          <a:xfrm>
            <a:off x="813061" y="256292"/>
            <a:ext cx="1116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F0"/>
                </a:solidFill>
              </a:rPr>
              <a:t>Diaconia ECCB and </a:t>
            </a:r>
            <a:r>
              <a:rPr lang="cs-CZ" sz="3200" b="1" dirty="0" err="1">
                <a:solidFill>
                  <a:srgbClr val="00B0F0"/>
                </a:solidFill>
              </a:rPr>
              <a:t>refugees</a:t>
            </a:r>
            <a:r>
              <a:rPr lang="cs-CZ" sz="3200" b="1" dirty="0">
                <a:solidFill>
                  <a:srgbClr val="00B0F0"/>
                </a:solidFill>
              </a:rPr>
              <a:t> coming to </a:t>
            </a:r>
            <a:r>
              <a:rPr lang="cs-CZ" sz="3200" b="1" dirty="0" err="1">
                <a:solidFill>
                  <a:srgbClr val="00B0F0"/>
                </a:solidFill>
              </a:rPr>
              <a:t>the</a:t>
            </a:r>
            <a:r>
              <a:rPr lang="cs-CZ" sz="3200" b="1" dirty="0">
                <a:solidFill>
                  <a:srgbClr val="00B0F0"/>
                </a:solidFill>
              </a:rPr>
              <a:t> Czech Republic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37DA32-2F00-4B76-A159-41E8FB413A8D}"/>
              </a:ext>
            </a:extLst>
          </p:cNvPr>
          <p:cNvSpPr txBox="1"/>
          <p:nvPr/>
        </p:nvSpPr>
        <p:spPr>
          <a:xfrm>
            <a:off x="8832303" y="941698"/>
            <a:ext cx="2493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2400" b="1" dirty="0" err="1">
                <a:solidFill>
                  <a:srgbClr val="00B0F0"/>
                </a:solidFill>
              </a:rPr>
              <a:t>Children‘s</a:t>
            </a:r>
            <a:r>
              <a:rPr lang="cs-CZ" sz="2400" b="1" dirty="0">
                <a:solidFill>
                  <a:srgbClr val="00B0F0"/>
                </a:solidFill>
              </a:rPr>
              <a:t> club – Diaconia Litoměřice</a:t>
            </a:r>
          </a:p>
        </p:txBody>
      </p:sp>
      <p:pic>
        <p:nvPicPr>
          <p:cNvPr id="2050" name="Picture 2" descr="Může jít o obrázek 9 lidem , sedícím lidem a indoor">
            <a:extLst>
              <a:ext uri="{FF2B5EF4-FFF2-40B4-BE49-F238E27FC236}">
                <a16:creationId xmlns:a16="http://schemas.microsoft.com/office/drawing/2014/main" id="{C346238E-5C5A-43F4-A510-E34798DA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61" y="1095985"/>
            <a:ext cx="7356821" cy="51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8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23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37DA32-2F00-4B76-A159-41E8FB413A8D}"/>
              </a:ext>
            </a:extLst>
          </p:cNvPr>
          <p:cNvSpPr txBox="1"/>
          <p:nvPr/>
        </p:nvSpPr>
        <p:spPr>
          <a:xfrm>
            <a:off x="5663953" y="941698"/>
            <a:ext cx="566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Diaconia Litoměřice – program </a:t>
            </a:r>
            <a:r>
              <a:rPr lang="cs-CZ" sz="2400" b="1" dirty="0" err="1">
                <a:solidFill>
                  <a:srgbClr val="00B0F0"/>
                </a:solidFill>
              </a:rPr>
              <a:t>of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social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rehabilitation</a:t>
            </a:r>
            <a:r>
              <a:rPr lang="cs-CZ" sz="2400" b="1" dirty="0">
                <a:solidFill>
                  <a:srgbClr val="00B0F0"/>
                </a:solidFill>
              </a:rPr>
              <a:t> – </a:t>
            </a:r>
            <a:r>
              <a:rPr lang="cs-CZ" sz="2400" b="1" dirty="0" err="1">
                <a:solidFill>
                  <a:srgbClr val="00B0F0"/>
                </a:solidFill>
              </a:rPr>
              <a:t>job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search</a:t>
            </a:r>
            <a:r>
              <a:rPr lang="cs-CZ" sz="2400" b="1" dirty="0">
                <a:solidFill>
                  <a:srgbClr val="00B0F0"/>
                </a:solidFill>
              </a:rPr>
              <a:t> support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4537813-B25E-4106-B41C-2E675DEC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6" y="13672"/>
            <a:ext cx="4513932" cy="638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5640" y="2550310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Thank</a:t>
            </a:r>
            <a:r>
              <a:rPr lang="cs-CZ" sz="4000" b="1" dirty="0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 </a:t>
            </a:r>
            <a:r>
              <a:rPr lang="cs-CZ" sz="4000" b="1" dirty="0" err="1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you</a:t>
            </a:r>
            <a:r>
              <a:rPr lang="cs-CZ" sz="4000" b="1" dirty="0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cs-CZ" dirty="0">
                <a:solidFill>
                  <a:prstClr val="white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ambrozova@diakoniespolu.cz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58796" y="957056"/>
            <a:ext cx="64807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700" dirty="0">
                <a:solidFill>
                  <a:srgbClr val="7AC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Obdélník 6"/>
          <p:cNvSpPr/>
          <p:nvPr/>
        </p:nvSpPr>
        <p:spPr>
          <a:xfrm rot="10800000">
            <a:off x="9120337" y="1988841"/>
            <a:ext cx="898003" cy="2662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700" dirty="0">
                <a:solidFill>
                  <a:srgbClr val="7AC3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67608" y="522920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r>
              <a:rPr lang="cs-CZ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www.diakoniespolu.cz</a:t>
            </a:r>
          </a:p>
        </p:txBody>
      </p:sp>
    </p:spTree>
    <p:extLst>
      <p:ext uri="{BB962C8B-B14F-4D97-AF65-F5344CB8AC3E}">
        <p14:creationId xmlns:p14="http://schemas.microsoft.com/office/powerpoint/2010/main" val="10531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3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39416" y="5093434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Prevence proti povodním, Česká republika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8516058" y="1073972"/>
            <a:ext cx="2834640" cy="24804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solidFill>
                  <a:srgbClr val="87888A"/>
                </a:solidFill>
                <a:latin typeface="HelveticaNeueLT Pro 45 Lt"/>
              </a:rPr>
              <a:t>Preventivní programy na školách</a:t>
            </a:r>
          </a:p>
          <a:p>
            <a:r>
              <a:rPr lang="cs-CZ" sz="2200" dirty="0">
                <a:solidFill>
                  <a:srgbClr val="87888A"/>
                </a:solidFill>
                <a:latin typeface="HelveticaNeueLT Pro 45 Lt"/>
              </a:rPr>
              <a:t>Školení dobrovolníků</a:t>
            </a:r>
          </a:p>
          <a:p>
            <a:endParaRPr lang="cs-CZ" sz="22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2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058" y="4206324"/>
            <a:ext cx="1317997" cy="1317997"/>
          </a:xfrm>
          <a:prstGeom prst="rect">
            <a:avLst/>
          </a:prstGeom>
        </p:spPr>
      </p:pic>
      <p:pic>
        <p:nvPicPr>
          <p:cNvPr id="12" name="Zástupný symbol pro 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>
            <a:fillRect/>
          </a:stretch>
        </p:blipFill>
        <p:spPr>
          <a:xfrm>
            <a:off x="839416" y="696189"/>
            <a:ext cx="7315200" cy="411480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8145182" y="5493462"/>
            <a:ext cx="366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87888A"/>
                </a:solidFill>
                <a:latin typeface="+mj-lt"/>
              </a:rPr>
              <a:t> Jarmila Dvořáková     Kamila Šimková</a:t>
            </a:r>
          </a:p>
        </p:txBody>
      </p:sp>
      <p:pic>
        <p:nvPicPr>
          <p:cNvPr id="18" name="Picture 6" descr="kamila_simkova_tym1-770x500">
            <a:extLst>
              <a:ext uri="{FF2B5EF4-FFF2-40B4-BE49-F238E27FC236}">
                <a16:creationId xmlns:a16="http://schemas.microsoft.com/office/drawing/2014/main" id="{B2A47C1B-7702-46F4-8818-8E669367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855" y="4219664"/>
            <a:ext cx="1304657" cy="13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ástupný symbol pro obsah 3">
            <a:extLst>
              <a:ext uri="{FF2B5EF4-FFF2-40B4-BE49-F238E27FC236}">
                <a16:creationId xmlns:a16="http://schemas.microsoft.com/office/drawing/2014/main" id="{AE26BE36-1D02-4829-9D53-1C10C435A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576C3-1B12-464A-8A42-45292BDA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D9FD7E-1C6F-45D6-A0C3-A4B7999F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www.diakoniespolu.cz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E74CE7-164E-4759-96B3-CA2D7A26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599909AB-46BD-42BE-A956-E07612F6B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32656"/>
            <a:ext cx="10369152" cy="6459346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AD6FF2-7C81-4D23-9A62-E0BF1A76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4" y="0"/>
            <a:ext cx="1100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5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Father‘s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House –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Foster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Care,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Kyiv</a:t>
            </a: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160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kids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evacuated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Freiburg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in Germany</a:t>
            </a: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0095A6-DC3C-439B-90B8-67C0521D3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6203" cy="479715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0B56678-C745-401E-B88D-E941D46F0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03" y="0"/>
            <a:ext cx="4635197" cy="61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0F17B-B621-449E-A1A7-9068E81A2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0B099D3-C67B-4954-A69E-54BE805EA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2" y="6901"/>
            <a:ext cx="11280576" cy="6844197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0EB0E1-80E8-4CD3-BF54-C7789DC5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www.diakoniespolu.cz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F79C69-DE37-4AE5-AF89-F38C286F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670D-B8BB-4B69-9C1D-032C189894C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7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80087" y="186377"/>
            <a:ext cx="2711624" cy="58912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00B0F0"/>
                </a:solidFill>
                <a:latin typeface="HelveticaNeueLT Pro 45 Lt"/>
              </a:rPr>
              <a:t>House </a:t>
            </a:r>
            <a:r>
              <a:rPr lang="cs-CZ" sz="2400" b="1" dirty="0" err="1">
                <a:solidFill>
                  <a:srgbClr val="00B0F0"/>
                </a:solidFill>
                <a:latin typeface="HelveticaNeueLT Pro 45 Lt"/>
              </a:rPr>
              <a:t>of</a:t>
            </a:r>
            <a:r>
              <a:rPr lang="cs-CZ" sz="2400" b="1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b="1" dirty="0" err="1">
                <a:solidFill>
                  <a:srgbClr val="00B0F0"/>
                </a:solidFill>
                <a:latin typeface="HelveticaNeueLT Pro 45 Lt"/>
              </a:rPr>
              <a:t>Mercy</a:t>
            </a:r>
            <a:r>
              <a:rPr lang="cs-CZ" sz="2400" b="1" dirty="0">
                <a:solidFill>
                  <a:srgbClr val="00B0F0"/>
                </a:solidFill>
                <a:latin typeface="HelveticaNeueLT Pro 45 Lt"/>
              </a:rPr>
              <a:t> </a:t>
            </a:r>
          </a:p>
          <a:p>
            <a:pPr marL="0" indent="0">
              <a:buNone/>
            </a:pP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Shelters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for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homeless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people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in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Kyiv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and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surroundings</a:t>
            </a: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Helping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people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get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back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normal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life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–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documents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,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social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wages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,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employment</a:t>
            </a: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56467F-2A10-4C50-AF05-DAF8E6B83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66" y="-2222"/>
            <a:ext cx="8174699" cy="66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8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013176"/>
            <a:ext cx="6396203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1026" name="Picture 2" descr="Může jít o obrázek 4 lidem a stojícím lidem">
            <a:extLst>
              <a:ext uri="{FF2B5EF4-FFF2-40B4-BE49-F238E27FC236}">
                <a16:creationId xmlns:a16="http://schemas.microsoft.com/office/drawing/2014/main" id="{4B9D6AB0-2280-4D7A-BAD8-7DCD66C6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96" y="722316"/>
            <a:ext cx="9291173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CE21E1BF-B73D-425C-ADC6-78C8C34BB11A}"/>
              </a:ext>
            </a:extLst>
          </p:cNvPr>
          <p:cNvSpPr txBox="1">
            <a:spLocks/>
          </p:cNvSpPr>
          <p:nvPr/>
        </p:nvSpPr>
        <p:spPr>
          <a:xfrm>
            <a:off x="80087" y="722316"/>
            <a:ext cx="2703545" cy="53553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00B0F0"/>
                </a:solidFill>
                <a:latin typeface="HelveticaNeueLT Pro 45 Lt"/>
              </a:rPr>
              <a:t>House </a:t>
            </a:r>
            <a:r>
              <a:rPr lang="cs-CZ" sz="2400" b="1" dirty="0" err="1">
                <a:solidFill>
                  <a:srgbClr val="00B0F0"/>
                </a:solidFill>
                <a:latin typeface="HelveticaNeueLT Pro 45 Lt"/>
              </a:rPr>
              <a:t>of</a:t>
            </a:r>
            <a:r>
              <a:rPr lang="cs-CZ" sz="2400" b="1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b="1" dirty="0" err="1">
                <a:solidFill>
                  <a:srgbClr val="00B0F0"/>
                </a:solidFill>
                <a:latin typeface="HelveticaNeueLT Pro 45 Lt"/>
              </a:rPr>
              <a:t>Mercy</a:t>
            </a:r>
            <a:r>
              <a:rPr lang="cs-CZ" sz="2400" b="1" dirty="0">
                <a:solidFill>
                  <a:srgbClr val="00B0F0"/>
                </a:solidFill>
                <a:latin typeface="HelveticaNeueLT Pro 45 Lt"/>
              </a:rPr>
              <a:t> </a:t>
            </a:r>
          </a:p>
          <a:p>
            <a:pPr marL="0" indent="0">
              <a:buNone/>
            </a:pP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Hiding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in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shelters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in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Kyiv</a:t>
            </a:r>
            <a:endParaRPr lang="cs-CZ" sz="2400" dirty="0">
              <a:solidFill>
                <a:srgbClr val="00B0F0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24"/>
            <a:ext cx="12192000" cy="1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54400" y="6394623"/>
            <a:ext cx="44985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fld id="{9B07257A-2FD8-4FFE-96ED-D11CD9153EB1}" type="slidenum">
              <a:rPr lang="cs-CZ" sz="1200" b="1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pPr algn="ctr"/>
              <a:t>9</a:t>
            </a:fld>
            <a:endParaRPr lang="cs-CZ" sz="1400" b="1" dirty="0">
              <a:solidFill>
                <a:srgbClr val="009EE0"/>
              </a:solidFill>
              <a:latin typeface="HelveticaNeueLT Pro 55 Roman" panose="020B0604020202020204" pitchFamily="34" charset="-18"/>
              <a:cs typeface="Arial" panose="020B0604020202020204" pitchFamily="34" charset="0"/>
            </a:endParaRPr>
          </a:p>
        </p:txBody>
      </p:sp>
      <p:pic>
        <p:nvPicPr>
          <p:cNvPr id="6" name="Picture 3" descr="X:\0 2 - S E R V I S\G R A F I K A\_D I A K O N I E   C O R P O R A T E\AAA_ZÁSADNÍ\Diakonie_kriz_zakl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00" y="314846"/>
            <a:ext cx="377850" cy="3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1384" y="6379234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>
                <a:solidFill>
                  <a:srgbClr val="009EE0"/>
                </a:solidFill>
                <a:latin typeface="HelveticaNeueLT Pro 55 Roman" panose="020B0604020202020204" pitchFamily="34" charset="-18"/>
                <a:cs typeface="Arial" panose="020B0604020202020204" pitchFamily="34" charset="0"/>
              </a:rPr>
              <a:t>www.diakoniespolu.cz</a:t>
            </a: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0" y="5762522"/>
            <a:ext cx="10704512" cy="5467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   House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of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Mercy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- 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leaving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to Ivano-</a:t>
            </a:r>
            <a:r>
              <a:rPr lang="cs-CZ" sz="2400" dirty="0" err="1">
                <a:solidFill>
                  <a:srgbClr val="00B0F0"/>
                </a:solidFill>
                <a:latin typeface="HelveticaNeueLT Pro 45 Lt"/>
              </a:rPr>
              <a:t>Frankovsk</a:t>
            </a:r>
            <a:r>
              <a:rPr lang="cs-CZ" sz="2400" dirty="0">
                <a:solidFill>
                  <a:srgbClr val="00B0F0"/>
                </a:solidFill>
                <a:latin typeface="HelveticaNeueLT Pro 45 Lt"/>
              </a:rPr>
              <a:t> region</a:t>
            </a:r>
          </a:p>
          <a:p>
            <a:endParaRPr lang="cs-CZ" sz="2400" dirty="0">
              <a:solidFill>
                <a:srgbClr val="87888A"/>
              </a:solidFill>
              <a:latin typeface="HelveticaNeueLT Pro 45 Lt"/>
            </a:endParaRPr>
          </a:p>
          <a:p>
            <a:endParaRPr lang="cs-CZ" dirty="0">
              <a:solidFill>
                <a:srgbClr val="87888A"/>
              </a:solidFill>
            </a:endParaRPr>
          </a:p>
        </p:txBody>
      </p:sp>
      <p:pic>
        <p:nvPicPr>
          <p:cNvPr id="2050" name="Picture 2" descr="Může jít o obrázek 7 lidem a stojícím lidem">
            <a:extLst>
              <a:ext uri="{FF2B5EF4-FFF2-40B4-BE49-F238E27FC236}">
                <a16:creationId xmlns:a16="http://schemas.microsoft.com/office/drawing/2014/main" id="{FDD33483-3B45-4F5E-83F4-7F14F32B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9265"/>
            <a:ext cx="10192457" cy="57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014_DIA_PPT_s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636.pptx" id="{DB516541-7FCF-48A5-94D0-8A892AB504C1}" vid="{F8D06322-655E-4A31-B5F7-FC4D339D7E44}"/>
    </a:ext>
  </a:extLst>
</a:theme>
</file>

<file path=ppt/theme/theme2.xml><?xml version="1.0" encoding="utf-8"?>
<a:theme xmlns:a="http://schemas.openxmlformats.org/drawingml/2006/main" name="3_2014_DIA_PPT_s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636.pptx" id="{DB516541-7FCF-48A5-94D0-8A892AB504C1}" vid="{AEDA70A7-3298-41DC-84BE-3247F9988065}"/>
    </a:ext>
  </a:extLst>
</a:theme>
</file>

<file path=ppt/theme/theme3.xml><?xml version="1.0" encoding="utf-8"?>
<a:theme xmlns:a="http://schemas.openxmlformats.org/drawingml/2006/main" name="1_2014_DIA_PPT_s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636.pptx" id="{DB516541-7FCF-48A5-94D0-8A892AB504C1}" vid="{D409F3A4-564A-4043-84B2-062BE60F066F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000637</Template>
  <TotalTime>696</TotalTime>
  <Words>526</Words>
  <Application>Microsoft Office PowerPoint</Application>
  <PresentationFormat>Širokoúhlá obrazovka</PresentationFormat>
  <Paragraphs>139</Paragraphs>
  <Slides>24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24</vt:i4>
      </vt:variant>
    </vt:vector>
  </HeadingPairs>
  <TitlesOfParts>
    <vt:vector size="33" baseType="lpstr">
      <vt:lpstr>Arial</vt:lpstr>
      <vt:lpstr>Calibri</vt:lpstr>
      <vt:lpstr>helvetica</vt:lpstr>
      <vt:lpstr>Helvetica Neue</vt:lpstr>
      <vt:lpstr>HelveticaNeueLT Pro 45 Lt</vt:lpstr>
      <vt:lpstr>HelveticaNeueLT Pro 55 Roman</vt:lpstr>
      <vt:lpstr>2014_DIA_PPT_sablona</vt:lpstr>
      <vt:lpstr>3_2014_DIA_PPT_sablona</vt:lpstr>
      <vt:lpstr>1_2014_DIA_PPT_sablona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Dingová</dc:creator>
  <cp:lastModifiedBy>Renata Popelarova</cp:lastModifiedBy>
  <cp:revision>51</cp:revision>
  <dcterms:created xsi:type="dcterms:W3CDTF">2019-03-06T08:23:20Z</dcterms:created>
  <dcterms:modified xsi:type="dcterms:W3CDTF">2022-04-08T07:24:49Z</dcterms:modified>
</cp:coreProperties>
</file>