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A31DD-36A1-4CF2-80FE-B4ED34B6A08C}" v="1490" dt="2022-04-05T14:12:07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Douglas" userId="7f52640e-4d10-44d0-8371-db1a0ee43ca4" providerId="ADAL" clId="{DBFA31DD-36A1-4CF2-80FE-B4ED34B6A08C}"/>
    <pc:docChg chg="custSel modSld">
      <pc:chgData name="Mark Douglas" userId="7f52640e-4d10-44d0-8371-db1a0ee43ca4" providerId="ADAL" clId="{DBFA31DD-36A1-4CF2-80FE-B4ED34B6A08C}" dt="2022-04-05T14:12:07.238" v="1722" actId="207"/>
      <pc:docMkLst>
        <pc:docMk/>
      </pc:docMkLst>
      <pc:sldChg chg="modSp mod">
        <pc:chgData name="Mark Douglas" userId="7f52640e-4d10-44d0-8371-db1a0ee43ca4" providerId="ADAL" clId="{DBFA31DD-36A1-4CF2-80FE-B4ED34B6A08C}" dt="2022-04-03T13:10:09.793" v="238" actId="20577"/>
        <pc:sldMkLst>
          <pc:docMk/>
          <pc:sldMk cId="3021021969" sldId="257"/>
        </pc:sldMkLst>
        <pc:spChg chg="mod">
          <ac:chgData name="Mark Douglas" userId="7f52640e-4d10-44d0-8371-db1a0ee43ca4" providerId="ADAL" clId="{DBFA31DD-36A1-4CF2-80FE-B4ED34B6A08C}" dt="2022-04-03T13:10:09.793" v="238" actId="20577"/>
          <ac:spMkLst>
            <pc:docMk/>
            <pc:sldMk cId="3021021969" sldId="257"/>
            <ac:spMk id="2" creationId="{E03D4110-6E53-4226-AB5B-DF4F2EC1BA3F}"/>
          </ac:spMkLst>
        </pc:spChg>
      </pc:sldChg>
      <pc:sldChg chg="addSp modSp mod modAnim">
        <pc:chgData name="Mark Douglas" userId="7f52640e-4d10-44d0-8371-db1a0ee43ca4" providerId="ADAL" clId="{DBFA31DD-36A1-4CF2-80FE-B4ED34B6A08C}" dt="2022-04-03T12:57:42.802" v="227" actId="20577"/>
        <pc:sldMkLst>
          <pc:docMk/>
          <pc:sldMk cId="3638616712" sldId="258"/>
        </pc:sldMkLst>
        <pc:spChg chg="mod">
          <ac:chgData name="Mark Douglas" userId="7f52640e-4d10-44d0-8371-db1a0ee43ca4" providerId="ADAL" clId="{DBFA31DD-36A1-4CF2-80FE-B4ED34B6A08C}" dt="2022-04-03T12:55:35.132" v="209" actId="1076"/>
          <ac:spMkLst>
            <pc:docMk/>
            <pc:sldMk cId="3638616712" sldId="258"/>
            <ac:spMk id="2" creationId="{38FD8EF1-F4A3-4D82-9BCC-DF1A39C61655}"/>
          </ac:spMkLst>
        </pc:spChg>
        <pc:spChg chg="mod">
          <ac:chgData name="Mark Douglas" userId="7f52640e-4d10-44d0-8371-db1a0ee43ca4" providerId="ADAL" clId="{DBFA31DD-36A1-4CF2-80FE-B4ED34B6A08C}" dt="2022-04-03T12:57:42.802" v="227" actId="20577"/>
          <ac:spMkLst>
            <pc:docMk/>
            <pc:sldMk cId="3638616712" sldId="258"/>
            <ac:spMk id="3" creationId="{95FBDFDE-ED0E-4CA4-8A5A-31410E878C2F}"/>
          </ac:spMkLst>
        </pc:spChg>
        <pc:spChg chg="mod">
          <ac:chgData name="Mark Douglas" userId="7f52640e-4d10-44d0-8371-db1a0ee43ca4" providerId="ADAL" clId="{DBFA31DD-36A1-4CF2-80FE-B4ED34B6A08C}" dt="2022-04-03T12:56:32.640" v="217" actId="1076"/>
          <ac:spMkLst>
            <pc:docMk/>
            <pc:sldMk cId="3638616712" sldId="258"/>
            <ac:spMk id="4" creationId="{5B774A82-70F3-4FB2-9D80-2ACA7D087F09}"/>
          </ac:spMkLst>
        </pc:spChg>
        <pc:spChg chg="add mod">
          <ac:chgData name="Mark Douglas" userId="7f52640e-4d10-44d0-8371-db1a0ee43ca4" providerId="ADAL" clId="{DBFA31DD-36A1-4CF2-80FE-B4ED34B6A08C}" dt="2022-04-03T12:56:38.243" v="219" actId="1076"/>
          <ac:spMkLst>
            <pc:docMk/>
            <pc:sldMk cId="3638616712" sldId="258"/>
            <ac:spMk id="5" creationId="{8D1DABE7-A8F7-4AE8-AF9C-DD447360821E}"/>
          </ac:spMkLst>
        </pc:spChg>
      </pc:sldChg>
      <pc:sldChg chg="modSp mod modAnim">
        <pc:chgData name="Mark Douglas" userId="7f52640e-4d10-44d0-8371-db1a0ee43ca4" providerId="ADAL" clId="{DBFA31DD-36A1-4CF2-80FE-B4ED34B6A08C}" dt="2022-04-05T14:12:07.238" v="1722" actId="207"/>
        <pc:sldMkLst>
          <pc:docMk/>
          <pc:sldMk cId="14314500" sldId="259"/>
        </pc:sldMkLst>
        <pc:spChg chg="mod">
          <ac:chgData name="Mark Douglas" userId="7f52640e-4d10-44d0-8371-db1a0ee43ca4" providerId="ADAL" clId="{DBFA31DD-36A1-4CF2-80FE-B4ED34B6A08C}" dt="2022-04-05T14:10:41.261" v="1709" actId="1076"/>
          <ac:spMkLst>
            <pc:docMk/>
            <pc:sldMk cId="14314500" sldId="259"/>
            <ac:spMk id="2" creationId="{0570AD5E-991B-48B7-BC0D-7438A12A3BBC}"/>
          </ac:spMkLst>
        </pc:spChg>
        <pc:spChg chg="mod">
          <ac:chgData name="Mark Douglas" userId="7f52640e-4d10-44d0-8371-db1a0ee43ca4" providerId="ADAL" clId="{DBFA31DD-36A1-4CF2-80FE-B4ED34B6A08C}" dt="2022-04-05T14:12:07.238" v="1722" actId="207"/>
          <ac:spMkLst>
            <pc:docMk/>
            <pc:sldMk cId="14314500" sldId="259"/>
            <ac:spMk id="6" creationId="{D2BED7AB-6EAA-4997-8015-458F9AD818A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5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8D2-47CF-461D-BE5E-067B133C7BD6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AFC8-F8CC-4EB2-AAC6-35AC2001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5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Good Samaritan — Art 4 God">
            <a:extLst>
              <a:ext uri="{FF2B5EF4-FFF2-40B4-BE49-F238E27FC236}">
                <a16:creationId xmlns:a16="http://schemas.microsoft.com/office/drawing/2014/main" id="{AA661554-67D7-46C6-8971-6E5B8835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3"/>
            <a:ext cx="9144000" cy="68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FB5C5C-095F-47BA-AA01-44B4ED4B5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45" y="33612"/>
            <a:ext cx="5888865" cy="1705036"/>
          </a:xfrm>
        </p:spPr>
        <p:txBody>
          <a:bodyPr>
            <a:normAutofit/>
          </a:bodyPr>
          <a:lstStyle/>
          <a:p>
            <a:r>
              <a:rPr lang="en-US" sz="4800" b="1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Christianity, Refugees, and Samaritans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19618-0803-4FB3-B0FB-E5701AF31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752" y="5518596"/>
            <a:ext cx="4253248" cy="130579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Mark Douglas</a:t>
            </a:r>
          </a:p>
          <a:p>
            <a:r>
              <a:rPr lang="en-US" b="1" dirty="0">
                <a:solidFill>
                  <a:schemeClr val="bg1"/>
                </a:solidFill>
              </a:rPr>
              <a:t>Professor of Ethics</a:t>
            </a:r>
          </a:p>
          <a:p>
            <a:r>
              <a:rPr lang="en-US" b="1" dirty="0">
                <a:solidFill>
                  <a:schemeClr val="bg1"/>
                </a:solidFill>
              </a:rPr>
              <a:t>Columbia Theological Seminary</a:t>
            </a:r>
          </a:p>
        </p:txBody>
      </p:sp>
    </p:spTree>
    <p:extLst>
      <p:ext uri="{BB962C8B-B14F-4D97-AF65-F5344CB8AC3E}">
        <p14:creationId xmlns:p14="http://schemas.microsoft.com/office/powerpoint/2010/main" val="14919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Good Samaritan — Art 4 God">
            <a:extLst>
              <a:ext uri="{FF2B5EF4-FFF2-40B4-BE49-F238E27FC236}">
                <a16:creationId xmlns:a16="http://schemas.microsoft.com/office/drawing/2014/main" id="{6941CB49-75DB-4B32-941E-BA9E1FDE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3"/>
            <a:ext cx="9144000" cy="68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3D4110-6E53-4226-AB5B-DF4F2EC1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" y="53163"/>
            <a:ext cx="7886700" cy="906313"/>
          </a:xfrm>
        </p:spPr>
        <p:txBody>
          <a:bodyPr/>
          <a:lstStyle/>
          <a:p>
            <a:r>
              <a:rPr lang="en-US" b="1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Two </a:t>
            </a:r>
            <a:r>
              <a:rPr lang="en-US" b="1">
                <a:ln>
                  <a:solidFill>
                    <a:schemeClr val="accent4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big themes:</a:t>
            </a:r>
            <a:endParaRPr lang="en-US" b="1" dirty="0">
              <a:ln>
                <a:solidFill>
                  <a:schemeClr val="accent4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CF5852-73CA-4CF0-8285-38A4CB877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428" y="959476"/>
            <a:ext cx="4218636" cy="101416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centrality of refugees to the Christian faith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639E6-C08A-420F-B89F-6403D6801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5982" y="1973643"/>
            <a:ext cx="3886200" cy="183841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The obligations of neighbor-love for shaping engagements with refugees</a:t>
            </a:r>
          </a:p>
        </p:txBody>
      </p:sp>
    </p:spTree>
    <p:extLst>
      <p:ext uri="{BB962C8B-B14F-4D97-AF65-F5344CB8AC3E}">
        <p14:creationId xmlns:p14="http://schemas.microsoft.com/office/powerpoint/2010/main" val="30210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ut feeling about the Good Samaritan">
            <a:extLst>
              <a:ext uri="{FF2B5EF4-FFF2-40B4-BE49-F238E27FC236}">
                <a16:creationId xmlns:a16="http://schemas.microsoft.com/office/drawing/2014/main" id="{A18E5D63-E314-405F-8B49-4A34A6355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2"/>
          <a:stretch/>
        </p:blipFill>
        <p:spPr bwMode="auto">
          <a:xfrm>
            <a:off x="-24246" y="-1"/>
            <a:ext cx="92047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D8EF1-F4A3-4D82-9BCC-DF1A39C61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87" y="298427"/>
            <a:ext cx="7311980" cy="7322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I. The centrality of refugees to the Christian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DFDE-ED0E-4CA4-8A5A-31410E878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6772" y="1225706"/>
            <a:ext cx="4115605" cy="533841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dirty="0">
                <a:ln>
                  <a:solidFill>
                    <a:schemeClr val="accent2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(Some of the) refugees in our narrative:</a:t>
            </a:r>
          </a:p>
          <a:p>
            <a:pPr marL="0" indent="0">
              <a:buNone/>
            </a:pPr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4500" b="1" dirty="0">
                <a:solidFill>
                  <a:schemeClr val="bg1"/>
                </a:solidFill>
              </a:rPr>
              <a:t>Adam and Eve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Noah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Abram (multiple times)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Jacob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Joseph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The Israelites of Exodus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Ruth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The Hebrew people during exile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Jesus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The early church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Augustine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(etc.)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Jan Huss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John Calvin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74A82-70F3-4FB2-9D80-2ACA7D087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3831" y="1913510"/>
            <a:ext cx="3801448" cy="362191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dirty="0">
                <a:ln>
                  <a:solidFill>
                    <a:schemeClr val="accent2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(Some of the) commands about the treatment of refugees in scripture:</a:t>
            </a:r>
          </a:p>
          <a:p>
            <a:pPr marL="0" indent="0">
              <a:buNone/>
            </a:pPr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4500" b="1" dirty="0">
                <a:solidFill>
                  <a:schemeClr val="bg1"/>
                </a:solidFill>
              </a:rPr>
              <a:t>Exodus 23:9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Leviticus 19:34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Isaiah 16:4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Jeremiah 7:5-7	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Matthew 25:35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Romans 12:13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Ephesians 2:19</a:t>
            </a:r>
          </a:p>
          <a:p>
            <a:r>
              <a:rPr lang="en-US" sz="4500" b="1" dirty="0">
                <a:solidFill>
                  <a:schemeClr val="bg1"/>
                </a:solidFill>
              </a:rPr>
              <a:t>Hebrews 13:1-2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DABE7-A8F7-4AE8-AF9C-DD447360821E}"/>
              </a:ext>
            </a:extLst>
          </p:cNvPr>
          <p:cNvSpPr txBox="1"/>
          <p:nvPr/>
        </p:nvSpPr>
        <p:spPr>
          <a:xfrm>
            <a:off x="5009881" y="5710355"/>
            <a:ext cx="4031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chemeClr val="accent2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A big idea to carry forward:</a:t>
            </a:r>
          </a:p>
          <a:p>
            <a:endParaRPr lang="en-US" sz="600" b="1" dirty="0">
              <a:ln>
                <a:solidFill>
                  <a:schemeClr val="accent2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We should all experience our lives in the faith, at least in part, as refugee lives.</a:t>
            </a:r>
          </a:p>
        </p:txBody>
      </p:sp>
    </p:spTree>
    <p:extLst>
      <p:ext uri="{BB962C8B-B14F-4D97-AF65-F5344CB8AC3E}">
        <p14:creationId xmlns:p14="http://schemas.microsoft.com/office/powerpoint/2010/main" val="36386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 gut feeling about the Good Samaritan">
            <a:extLst>
              <a:ext uri="{FF2B5EF4-FFF2-40B4-BE49-F238E27FC236}">
                <a16:creationId xmlns:a16="http://schemas.microsoft.com/office/drawing/2014/main" id="{B48C5F3D-C80A-4847-905C-D553234C3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2"/>
          <a:stretch/>
        </p:blipFill>
        <p:spPr bwMode="auto">
          <a:xfrm>
            <a:off x="0" y="-1"/>
            <a:ext cx="92047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0AD5E-991B-48B7-BC0D-7438A12A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05" y="135900"/>
            <a:ext cx="7491480" cy="10386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II.  The obligations of neighbor-love for engaging refugees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ED7AB-6EAA-4997-8015-458F9AD81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881" y="1310472"/>
            <a:ext cx="8583769" cy="541162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Who is my neighbor?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Complicated question:  Russians (inc. Putin) also neighbors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Answer not bounded by “those like us” or “those we agree with”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Call to discern the image of God in the other: to love the neighbor is a way to express our love for God and to recognize that we share something with that other in the life and love of God.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Jesus’s question, “How to be a neighbor?”</a:t>
            </a:r>
          </a:p>
          <a:p>
            <a:pPr marL="514350" indent="-514350">
              <a:buAutoNum type="arabicPeriod"/>
            </a:pPr>
            <a:endParaRPr lang="en-US" sz="8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is the import of the parable of the Good Samaritan?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What if the victim asks for things you don’t want to give: needs and desires.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What if you’ve been mugged before because you helped: history vs. obligation.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What if you come upon the man being mugged: behaving violently as an act of love.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What if you come upon another person in the ditch: distributing love among many.</a:t>
            </a:r>
          </a:p>
          <a:p>
            <a:pPr marL="514350" indent="-514350">
              <a:buAutoNum type="arabicPeriod"/>
            </a:pPr>
            <a:endParaRPr lang="en-US" sz="7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Why love these particular neighbors?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Answer, in part, by attending to centrality of refugees to the faith.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Answer, in part, by recognizing that we are called, especially, to care for particular neighbors based on their need.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Answer, in part, by recognizing that (1) and (2) are related.</a:t>
            </a:r>
          </a:p>
          <a:p>
            <a:pPr marL="971550" lvl="1" indent="-514350">
              <a:buAutoNum type="arabicPeriod"/>
            </a:pPr>
            <a:endParaRPr lang="en-US" sz="700" b="1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love these particular neighbors?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Address basic needs: safety, shelter, food, water.</a:t>
            </a:r>
          </a:p>
          <a:p>
            <a:pPr marL="971550" lvl="1" indent="-51435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Help them create a neighborhood: respect for their values and perspectives; pursue shaping larger systems for education, space for their rituals, promoting their voices in public/political settings</a:t>
            </a:r>
          </a:p>
        </p:txBody>
      </p:sp>
    </p:spTree>
    <p:extLst>
      <p:ext uri="{BB962C8B-B14F-4D97-AF65-F5344CB8AC3E}">
        <p14:creationId xmlns:p14="http://schemas.microsoft.com/office/powerpoint/2010/main" val="143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1069</TotalTime>
  <Words>432</Words>
  <Application>Microsoft Office PowerPoint</Application>
  <PresentationFormat>On-screen Show (4:3)</PresentationFormat>
  <Paragraphs>58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Christianity, Refugees, and Samaritans</vt:lpstr>
      <vt:lpstr>Two big themes:</vt:lpstr>
      <vt:lpstr>I. The centrality of refugees to the Christian faith</vt:lpstr>
      <vt:lpstr>II.  The obligations of neighbor-love for engaging refugees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Christianity, Refugees, and Samaritans</dc:title>
  <dc:creator>Mark Douglas</dc:creator>
  <cp:lastModifiedBy>Mark Douglas</cp:lastModifiedBy>
  <cp:revision>1</cp:revision>
  <dcterms:created xsi:type="dcterms:W3CDTF">2022-04-02T19:26:20Z</dcterms:created>
  <dcterms:modified xsi:type="dcterms:W3CDTF">2022-04-05T14:12:09Z</dcterms:modified>
</cp:coreProperties>
</file>