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8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  <p:sldId id="334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C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8289-744B-4817-A8CD-0880A4CE5BCB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3737-B9F3-4157-AF9F-F776AAE5D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04892"/>
            <a:ext cx="7416000" cy="3249519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cs-CZ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přednášejícího, e-mail,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1303589"/>
            <a:ext cx="7416000" cy="4250824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Dodatečné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36767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882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2034426"/>
            <a:ext cx="3960000" cy="429724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05" y="1152001"/>
            <a:ext cx="3542995" cy="51796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82230" y="0"/>
            <a:ext cx="4356000" cy="6855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a tex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2230" y="0"/>
            <a:ext cx="4356000" cy="27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6737F0A-F989-4E98-8485-87864DE19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005" y="3090822"/>
            <a:ext cx="3542995" cy="3240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28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1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882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4426"/>
            <a:ext cx="8280000" cy="4301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333837"/>
            <a:ext cx="8280000" cy="52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50" b="0">
                <a:solidFill>
                  <a:srgbClr val="CE9B8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36000"/>
            <a:ext cx="432000" cy="52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rgbClr val="CE9B8D"/>
                </a:solidFill>
              </a:defRPr>
            </a:lvl1pPr>
          </a:lstStyle>
          <a:p>
            <a:fld id="{B50FB623-0AD7-4CA8-A730-0AA4152897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4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9" r:id="rId5"/>
    <p:sldLayoutId id="2147483670" r:id="rId6"/>
    <p:sldLayoutId id="2147483666" r:id="rId7"/>
    <p:sldLayoutId id="214748366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CE9B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6EB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EB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6EB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1482-F7EC-4E35-8203-3A8B32FE0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March</a:t>
            </a:r>
            <a:r>
              <a:rPr lang="cs-CZ" dirty="0"/>
              <a:t> 2022: 800 </a:t>
            </a:r>
            <a:r>
              <a:rPr lang="cs-CZ" dirty="0" err="1"/>
              <a:t>refugees</a:t>
            </a:r>
            <a:r>
              <a:rPr lang="cs-CZ" dirty="0"/>
              <a:t> in 130 </a:t>
            </a:r>
            <a:r>
              <a:rPr lang="cs-CZ" dirty="0" err="1"/>
              <a:t>congregations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CB720-A913-4CAF-B0A5-1AE5690EC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Balcar (balcar@e-cirkev.cz)</a:t>
            </a:r>
          </a:p>
        </p:txBody>
      </p:sp>
    </p:spTree>
    <p:extLst>
      <p:ext uri="{BB962C8B-B14F-4D97-AF65-F5344CB8AC3E}">
        <p14:creationId xmlns:p14="http://schemas.microsoft.com/office/powerpoint/2010/main" val="13743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3" y="203442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flea market – mostly clothes, people 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odated in families</a:t>
            </a:r>
          </a:p>
          <a:p>
            <a:r>
              <a:rPr lang="cs-CZ" sz="1800" dirty="0" err="1">
                <a:latin typeface="+mj-lt"/>
              </a:rPr>
              <a:t>Local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church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used</a:t>
            </a:r>
            <a:r>
              <a:rPr lang="cs-CZ" sz="1800" dirty="0">
                <a:latin typeface="+mj-lt"/>
              </a:rPr>
              <a:t> as „</a:t>
            </a:r>
            <a:r>
              <a:rPr lang="cs-CZ" sz="1800" dirty="0" err="1">
                <a:latin typeface="+mj-lt"/>
              </a:rPr>
              <a:t>community</a:t>
            </a:r>
            <a:r>
              <a:rPr lang="cs-CZ" sz="1800" dirty="0">
                <a:latin typeface="+mj-lt"/>
              </a:rPr>
              <a:t> center </a:t>
            </a:r>
            <a:r>
              <a:rPr lang="cs-CZ" sz="1800" dirty="0" err="1">
                <a:latin typeface="+mj-lt"/>
              </a:rPr>
              <a:t>for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mothers</a:t>
            </a:r>
            <a:r>
              <a:rPr lang="cs-CZ" sz="1800" dirty="0">
                <a:latin typeface="+mj-lt"/>
              </a:rPr>
              <a:t>“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CE3C25-754E-401B-ABEA-5973B583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54" y="2355258"/>
            <a:ext cx="5897461" cy="44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Velké Meziříčí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79" y="171788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odated families, Czech courses, financial help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557175-9980-490D-ABDC-0776FAE2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1" y="2164505"/>
            <a:ext cx="5947795" cy="44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- Husovice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79" y="171788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odation in families for 20 people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31EE15-6B39-49C9-BC5E-8F14346B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4" y="2034427"/>
            <a:ext cx="6207852" cy="46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Horní Dubenky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2" y="1593213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Many courses of the Czech language, church space used as online office for workers (HUB), common worship, meeting point - community center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62C33D-E1CB-451B-81EF-8B0CE682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2" y="2327680"/>
            <a:ext cx="3172599" cy="42631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184CC5-38AC-4C72-BA9C-5B54A7515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68" y="2830304"/>
            <a:ext cx="4776744" cy="35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Čáslav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3" y="203442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odation in Diaconia and in families from the congregation</a:t>
            </a:r>
          </a:p>
          <a:p>
            <a:r>
              <a:rPr lang="cs-CZ" sz="1800" dirty="0">
                <a:latin typeface="+mj-lt"/>
              </a:rPr>
              <a:t>Clubs for chi</a:t>
            </a:r>
            <a:r>
              <a:rPr lang="en-GB" sz="1800" dirty="0">
                <a:latin typeface="+mj-lt"/>
              </a:rPr>
              <a:t>l</a:t>
            </a:r>
            <a:r>
              <a:rPr lang="cs-CZ" sz="1800" dirty="0">
                <a:latin typeface="+mj-lt"/>
              </a:rPr>
              <a:t>dren, mush-up breakf</a:t>
            </a:r>
            <a:r>
              <a:rPr lang="en-GB" sz="1800" dirty="0">
                <a:latin typeface="+mj-lt"/>
              </a:rPr>
              <a:t>a</a:t>
            </a:r>
            <a:r>
              <a:rPr lang="cs-CZ" sz="1800" dirty="0">
                <a:latin typeface="+mj-lt"/>
              </a:rPr>
              <a:t>sts, plan to open </a:t>
            </a:r>
            <a:r>
              <a:rPr lang="en-GB" sz="1800" dirty="0">
                <a:latin typeface="+mj-lt"/>
              </a:rPr>
              <a:t>a</a:t>
            </a:r>
            <a:r>
              <a:rPr lang="cs-CZ" sz="1800" dirty="0">
                <a:latin typeface="+mj-lt"/>
              </a:rPr>
              <a:t> „cafe“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2657F4-A4FD-4225-BBEE-77484B7D8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" y="2481045"/>
            <a:ext cx="4074952" cy="40749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DF0CFE-B651-4B31-AF34-AEDCB61B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5771" y="2481045"/>
            <a:ext cx="4074952" cy="40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Thank</a:t>
            </a:r>
            <a:r>
              <a:rPr lang="cs-CZ" sz="4000" dirty="0"/>
              <a:t> </a:t>
            </a:r>
            <a:r>
              <a:rPr lang="cs-CZ" sz="4000" dirty="0" err="1"/>
              <a:t>you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your</a:t>
            </a:r>
            <a:r>
              <a:rPr lang="cs-CZ" sz="4000" dirty="0"/>
              <a:t> </a:t>
            </a:r>
            <a:r>
              <a:rPr lang="cs-CZ" sz="4000" dirty="0" err="1"/>
              <a:t>help</a:t>
            </a:r>
            <a:r>
              <a:rPr lang="cs-CZ" sz="4000" dirty="0"/>
              <a:t>!</a:t>
            </a:r>
          </a:p>
        </p:txBody>
      </p:sp>
      <p:pic>
        <p:nvPicPr>
          <p:cNvPr id="7" name="Zástupný obsah 6" descr="Obsah obrázku osoba, bublina, objekt, exteriér&#10;&#10;Popis byl vytvořen automaticky">
            <a:extLst>
              <a:ext uri="{FF2B5EF4-FFF2-40B4-BE49-F238E27FC236}">
                <a16:creationId xmlns:a16="http://schemas.microsoft.com/office/drawing/2014/main" id="{04A08557-F87A-4A4E-87FA-3F5F94C1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9" y="1915238"/>
            <a:ext cx="6453051" cy="4942762"/>
          </a:xfrm>
        </p:spPr>
      </p:pic>
    </p:spTree>
    <p:extLst>
      <p:ext uri="{BB962C8B-B14F-4D97-AF65-F5344CB8AC3E}">
        <p14:creationId xmlns:p14="http://schemas.microsoft.com/office/powerpoint/2010/main" val="267016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34426"/>
            <a:ext cx="8280000" cy="2235570"/>
          </a:xfrm>
        </p:spPr>
        <p:txBody>
          <a:bodyPr>
            <a:normAutofit lnSpcReduction="10000"/>
          </a:bodyPr>
          <a:lstStyle/>
          <a:p>
            <a:r>
              <a:rPr lang="cs-CZ" altLang="cs-CZ" sz="3200" dirty="0">
                <a:latin typeface="+mj-lt"/>
              </a:rPr>
              <a:t>23 February (day before) – request for „beds“ in local churches</a:t>
            </a:r>
          </a:p>
          <a:p>
            <a:r>
              <a:rPr lang="cs-CZ" altLang="cs-CZ" sz="3200" dirty="0">
                <a:latin typeface="+mj-lt"/>
              </a:rPr>
              <a:t>25 February (day after) – 46 local churches involved</a:t>
            </a:r>
          </a:p>
          <a:p>
            <a:r>
              <a:rPr lang="cs-CZ" altLang="cs-CZ" sz="3200" dirty="0">
                <a:latin typeface="+mj-lt"/>
              </a:rPr>
              <a:t>Now: 130 local churches with 800 people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4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34426"/>
            <a:ext cx="8280000" cy="2235570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3200" dirty="0">
                <a:latin typeface="+mj-lt"/>
              </a:rPr>
              <a:t>Acco</a:t>
            </a:r>
            <a:r>
              <a:rPr lang="en-GB" altLang="cs-CZ" sz="3200" dirty="0">
                <a:latin typeface="+mj-lt"/>
              </a:rPr>
              <a:t>m</a:t>
            </a:r>
            <a:r>
              <a:rPr lang="cs-CZ" altLang="cs-CZ" sz="3200" dirty="0">
                <a:latin typeface="+mj-lt"/>
              </a:rPr>
              <a:t>modation (800 people)</a:t>
            </a:r>
          </a:p>
          <a:p>
            <a:r>
              <a:rPr lang="cs-CZ" altLang="cs-CZ" sz="3200" dirty="0" err="1">
                <a:latin typeface="+mj-lt"/>
              </a:rPr>
              <a:t>Community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work</a:t>
            </a: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Teaching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of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the</a:t>
            </a:r>
            <a:r>
              <a:rPr lang="cs-CZ" altLang="cs-CZ" sz="3200" dirty="0">
                <a:latin typeface="+mj-lt"/>
              </a:rPr>
              <a:t> Czech </a:t>
            </a:r>
            <a:r>
              <a:rPr lang="cs-CZ" altLang="cs-CZ" sz="3200" dirty="0" err="1">
                <a:latin typeface="+mj-lt"/>
              </a:rPr>
              <a:t>language</a:t>
            </a:r>
            <a:endParaRPr lang="cs-CZ" altLang="cs-CZ" sz="3200" dirty="0">
              <a:latin typeface="+mj-lt"/>
            </a:endParaRPr>
          </a:p>
          <a:p>
            <a:r>
              <a:rPr lang="cs-CZ" altLang="cs-CZ" sz="3200" dirty="0">
                <a:latin typeface="+mj-lt"/>
              </a:rPr>
              <a:t>Co-</a:t>
            </a:r>
            <a:r>
              <a:rPr lang="cs-CZ" altLang="cs-CZ" sz="3200" dirty="0" err="1">
                <a:latin typeface="+mj-lt"/>
              </a:rPr>
              <a:t>operation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with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Diaconia</a:t>
            </a: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Assistance</a:t>
            </a:r>
            <a:endParaRPr lang="cs-CZ" altLang="cs-CZ" sz="3200" dirty="0">
              <a:latin typeface="+mj-lt"/>
            </a:endParaRPr>
          </a:p>
          <a:p>
            <a:pPr lvl="1"/>
            <a:r>
              <a:rPr lang="cs-CZ" altLang="cs-CZ" dirty="0" err="1">
                <a:latin typeface="+mj-lt"/>
              </a:rPr>
              <a:t>Work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health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school</a:t>
            </a:r>
            <a:r>
              <a:rPr lang="cs-CZ" altLang="cs-CZ" dirty="0">
                <a:latin typeface="+mj-lt"/>
              </a:rPr>
              <a:t>…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EDADB10-903F-4A5D-8B0D-EEDB3020D8C8}"/>
              </a:ext>
            </a:extLst>
          </p:cNvPr>
          <p:cNvSpPr txBox="1">
            <a:spLocks/>
          </p:cNvSpPr>
          <p:nvPr/>
        </p:nvSpPr>
        <p:spPr>
          <a:xfrm>
            <a:off x="1280686" y="4116294"/>
            <a:ext cx="8280000" cy="22355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cs-CZ" altLang="cs-CZ" sz="6600" dirty="0">
                <a:latin typeface="+mj-lt"/>
              </a:rPr>
              <a:t>       99% </a:t>
            </a:r>
            <a:r>
              <a:rPr lang="cs-CZ" altLang="cs-CZ" sz="6600" dirty="0" err="1">
                <a:latin typeface="+mj-lt"/>
              </a:rPr>
              <a:t>volunteers</a:t>
            </a:r>
            <a:endParaRPr lang="cs-CZ" altLang="cs-CZ" sz="6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1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34426"/>
            <a:ext cx="8280000" cy="223557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>
                <a:latin typeface="+mj-lt"/>
              </a:rPr>
              <a:t>Church is not recognized as</a:t>
            </a:r>
            <a:r>
              <a:rPr lang="en-GB" sz="3200" dirty="0">
                <a:latin typeface="+mj-lt"/>
              </a:rPr>
              <a:t> an</a:t>
            </a:r>
            <a:r>
              <a:rPr lang="cs-CZ" sz="3200" dirty="0">
                <a:latin typeface="+mj-lt"/>
              </a:rPr>
              <a:t> eligible „host community“ (covering running costs) = lobbying</a:t>
            </a:r>
          </a:p>
          <a:p>
            <a:r>
              <a:rPr lang="cs-CZ" sz="3200" dirty="0" err="1">
                <a:latin typeface="+mj-lt"/>
              </a:rPr>
              <a:t>Teachers</a:t>
            </a:r>
            <a:r>
              <a:rPr lang="cs-CZ" sz="3200" dirty="0">
                <a:latin typeface="+mj-lt"/>
              </a:rPr>
              <a:t>, </a:t>
            </a:r>
            <a:r>
              <a:rPr lang="cs-CZ" sz="3200" dirty="0" err="1">
                <a:latin typeface="+mj-lt"/>
              </a:rPr>
              <a:t>social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services</a:t>
            </a:r>
            <a:r>
              <a:rPr lang="cs-CZ" sz="3200" dirty="0">
                <a:latin typeface="+mj-lt"/>
              </a:rPr>
              <a:t> = </a:t>
            </a:r>
            <a:r>
              <a:rPr lang="cs-CZ" sz="3200" dirty="0" err="1">
                <a:latin typeface="+mj-lt"/>
              </a:rPr>
              <a:t>professionals</a:t>
            </a:r>
            <a:endParaRPr lang="cs-CZ" sz="3200" dirty="0">
              <a:latin typeface="+mj-lt"/>
            </a:endParaRPr>
          </a:p>
          <a:p>
            <a:r>
              <a:rPr lang="cs-CZ" sz="3200" dirty="0">
                <a:latin typeface="+mj-lt"/>
              </a:rPr>
              <a:t>Money to cover running cost</a:t>
            </a:r>
            <a:r>
              <a:rPr lang="en-GB" sz="3200" dirty="0">
                <a:latin typeface="+mj-lt"/>
              </a:rPr>
              <a:t>s</a:t>
            </a:r>
            <a:r>
              <a:rPr lang="cs-CZ" sz="3200" dirty="0">
                <a:latin typeface="+mj-lt"/>
              </a:rPr>
              <a:t>, paying profe</a:t>
            </a:r>
            <a:r>
              <a:rPr lang="en-GB" sz="3200" dirty="0">
                <a:latin typeface="+mj-lt"/>
              </a:rPr>
              <a:t>s</a:t>
            </a:r>
            <a:r>
              <a:rPr lang="cs-CZ" sz="3200" dirty="0">
                <a:latin typeface="+mj-lt"/>
              </a:rPr>
              <a:t>sionals and buying equipment = development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2840794-31CC-4F61-9D1A-CAD16AA56F12}"/>
              </a:ext>
            </a:extLst>
          </p:cNvPr>
          <p:cNvSpPr txBox="1">
            <a:spLocks/>
          </p:cNvSpPr>
          <p:nvPr/>
        </p:nvSpPr>
        <p:spPr>
          <a:xfrm>
            <a:off x="1775637" y="4166628"/>
            <a:ext cx="6570921" cy="12526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3200" dirty="0">
                <a:latin typeface="+mj-lt"/>
              </a:rPr>
              <a:t>…but the movement is</a:t>
            </a:r>
            <a:r>
              <a:rPr lang="en-GB" altLang="cs-CZ" sz="3200" dirty="0">
                <a:latin typeface="+mj-lt"/>
              </a:rPr>
              <a:t> a</a:t>
            </a:r>
            <a:r>
              <a:rPr lang="cs-CZ" altLang="cs-CZ" sz="3200" dirty="0">
                <a:latin typeface="+mj-lt"/>
              </a:rPr>
              <a:t> „miracle“ </a:t>
            </a:r>
            <a:r>
              <a:rPr lang="cs-CZ" altLang="cs-CZ" sz="3200" dirty="0">
                <a:latin typeface="+mj-lt"/>
                <a:sym typeface="Wingdings" panose="05000000000000000000" pitchFamily="2" charset="2"/>
              </a:rPr>
              <a:t></a:t>
            </a:r>
            <a:endParaRPr lang="cs-CZ" alt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5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Prague - Kliment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75191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10 </a:t>
            </a:r>
            <a:r>
              <a:rPr lang="cs-CZ" sz="1800" dirty="0" err="1">
                <a:latin typeface="+mj-lt"/>
              </a:rPr>
              <a:t>people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helping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insurance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company</a:t>
            </a:r>
            <a:r>
              <a:rPr lang="cs-CZ" sz="1800" dirty="0">
                <a:latin typeface="+mj-lt"/>
              </a:rPr>
              <a:t>, bank, </a:t>
            </a:r>
            <a:r>
              <a:rPr lang="cs-CZ" sz="1800" dirty="0" err="1">
                <a:latin typeface="+mj-lt"/>
              </a:rPr>
              <a:t>embassy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labor</a:t>
            </a:r>
            <a:r>
              <a:rPr lang="cs-CZ" sz="1800" dirty="0">
                <a:latin typeface="+mj-lt"/>
              </a:rPr>
              <a:t> office</a:t>
            </a:r>
          </a:p>
          <a:p>
            <a:r>
              <a:rPr lang="cs-CZ" sz="1800" dirty="0" err="1">
                <a:latin typeface="+mj-lt"/>
              </a:rPr>
              <a:t>Starting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teaching</a:t>
            </a:r>
            <a:r>
              <a:rPr lang="cs-CZ" sz="1800" dirty="0">
                <a:latin typeface="+mj-lt"/>
              </a:rPr>
              <a:t> Czech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6534BF-DB1E-426A-87D4-5815E55F5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2619829"/>
            <a:ext cx="7042558" cy="39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Prague - Kliment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75191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10 </a:t>
            </a:r>
            <a:r>
              <a:rPr lang="cs-CZ" sz="1800" dirty="0" err="1">
                <a:latin typeface="+mj-lt"/>
              </a:rPr>
              <a:t>people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helping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insurance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company</a:t>
            </a:r>
            <a:r>
              <a:rPr lang="cs-CZ" sz="1800" dirty="0">
                <a:latin typeface="+mj-lt"/>
              </a:rPr>
              <a:t>, bank, </a:t>
            </a:r>
            <a:r>
              <a:rPr lang="cs-CZ" sz="1800" dirty="0" err="1">
                <a:latin typeface="+mj-lt"/>
              </a:rPr>
              <a:t>embassy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labor</a:t>
            </a:r>
            <a:r>
              <a:rPr lang="cs-CZ" sz="1800" dirty="0">
                <a:latin typeface="+mj-lt"/>
              </a:rPr>
              <a:t> office</a:t>
            </a:r>
          </a:p>
          <a:p>
            <a:r>
              <a:rPr lang="cs-CZ" sz="1800" dirty="0" err="1">
                <a:latin typeface="+mj-lt"/>
              </a:rPr>
              <a:t>Starting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teaching</a:t>
            </a:r>
            <a:r>
              <a:rPr lang="cs-CZ" sz="1800" dirty="0">
                <a:latin typeface="+mj-lt"/>
              </a:rPr>
              <a:t> Czech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C0D8A0-C909-4E79-8DF3-23815118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0" y="2695378"/>
            <a:ext cx="7025780" cy="39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Prague - Kliment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75191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10 </a:t>
            </a:r>
            <a:r>
              <a:rPr lang="cs-CZ" sz="1800" dirty="0" err="1">
                <a:latin typeface="+mj-lt"/>
              </a:rPr>
              <a:t>people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helping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insurance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company</a:t>
            </a:r>
            <a:r>
              <a:rPr lang="cs-CZ" sz="1800" dirty="0">
                <a:latin typeface="+mj-lt"/>
              </a:rPr>
              <a:t>, bank, </a:t>
            </a:r>
            <a:r>
              <a:rPr lang="cs-CZ" sz="1800" dirty="0" err="1">
                <a:latin typeface="+mj-lt"/>
              </a:rPr>
              <a:t>embassy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labor</a:t>
            </a:r>
            <a:r>
              <a:rPr lang="cs-CZ" sz="1800" dirty="0">
                <a:latin typeface="+mj-lt"/>
              </a:rPr>
              <a:t> office</a:t>
            </a:r>
          </a:p>
          <a:p>
            <a:r>
              <a:rPr lang="cs-CZ" sz="1800" dirty="0" err="1">
                <a:latin typeface="+mj-lt"/>
              </a:rPr>
              <a:t>Starting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with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teaching</a:t>
            </a:r>
            <a:r>
              <a:rPr lang="cs-CZ" sz="1800" dirty="0">
                <a:latin typeface="+mj-lt"/>
              </a:rPr>
              <a:t> Czech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7A0AD-E150-4F89-8C46-714D2B65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8" y="2707127"/>
            <a:ext cx="7006484" cy="39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Jablonec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3" y="203442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7 people 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odated, helping with school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DC9674-FBD7-44D5-A457-AF0A69CB2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" y="2572905"/>
            <a:ext cx="5154194" cy="38656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20A2AC-4511-4321-B37E-A2296AF0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6" y="2572905"/>
            <a:ext cx="2913531" cy="3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Beroun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24387-0754-402A-BA16-40184AE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3" y="2034427"/>
            <a:ext cx="8280000" cy="6416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3 families accom</a:t>
            </a:r>
            <a:r>
              <a:rPr lang="en-GB" sz="1800" dirty="0">
                <a:latin typeface="+mj-lt"/>
              </a:rPr>
              <a:t>m</a:t>
            </a:r>
            <a:r>
              <a:rPr lang="cs-CZ" sz="1800" dirty="0">
                <a:latin typeface="+mj-lt"/>
              </a:rPr>
              <a:t>odated, group of young people meeting at the parish</a:t>
            </a:r>
          </a:p>
          <a:p>
            <a:r>
              <a:rPr lang="cs-CZ" sz="1800" dirty="0">
                <a:latin typeface="+mj-lt"/>
              </a:rPr>
              <a:t>Humanitari</a:t>
            </a:r>
            <a:r>
              <a:rPr lang="en-GB" sz="1800" dirty="0">
                <a:latin typeface="+mj-lt"/>
              </a:rPr>
              <a:t>a</a:t>
            </a:r>
            <a:r>
              <a:rPr lang="cs-CZ" sz="1800" dirty="0">
                <a:latin typeface="+mj-lt"/>
              </a:rPr>
              <a:t>n aid f</a:t>
            </a:r>
            <a:r>
              <a:rPr lang="en-GB" sz="1800" dirty="0" err="1">
                <a:latin typeface="+mj-lt"/>
              </a:rPr>
              <a:t>ro</a:t>
            </a:r>
            <a:r>
              <a:rPr lang="cs-CZ" sz="1800" dirty="0">
                <a:latin typeface="+mj-lt"/>
              </a:rPr>
              <a:t>m the congregation</a:t>
            </a: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836E85-08CB-4786-89DA-341C904C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9" y="2508014"/>
            <a:ext cx="5897461" cy="41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_Prezentace_2017_Sablona.potx" id="{120A0DDA-EFD8-4955-8C00-F37A149BDC5E}" vid="{888ACDED-B2BB-491A-9D2F-364494CDAE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348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Motiv Office</vt:lpstr>
      <vt:lpstr>March 2022: 800 refugees in 130 congregations</vt:lpstr>
      <vt:lpstr>How it started?</vt:lpstr>
      <vt:lpstr>What we do?</vt:lpstr>
      <vt:lpstr>What we need?</vt:lpstr>
      <vt:lpstr>Prague - Kliment</vt:lpstr>
      <vt:lpstr>Prague - Kliment</vt:lpstr>
      <vt:lpstr>Prague - Kliment</vt:lpstr>
      <vt:lpstr>Jablonec</vt:lpstr>
      <vt:lpstr>Beroun</vt:lpstr>
      <vt:lpstr>Pardubice</vt:lpstr>
      <vt:lpstr>Velké Meziříčí</vt:lpstr>
      <vt:lpstr>Brno - Husovice</vt:lpstr>
      <vt:lpstr>Horní Dubenky</vt:lpstr>
      <vt:lpstr>Čáslav</vt:lpstr>
      <vt:lpstr>Thank you for your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v ČCE – jde to </dc:title>
  <dc:creator>Martin Balcar</dc:creator>
  <cp:lastModifiedBy>david sinclair</cp:lastModifiedBy>
  <cp:revision>6</cp:revision>
  <dcterms:created xsi:type="dcterms:W3CDTF">2020-09-04T19:34:30Z</dcterms:created>
  <dcterms:modified xsi:type="dcterms:W3CDTF">2022-04-04T11:38:15Z</dcterms:modified>
</cp:coreProperties>
</file>